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757" r:id="rId2"/>
    <p:sldId id="2736" r:id="rId3"/>
    <p:sldId id="2759" r:id="rId4"/>
    <p:sldId id="2741" r:id="rId5"/>
    <p:sldId id="2752" r:id="rId6"/>
    <p:sldId id="2749" r:id="rId7"/>
    <p:sldId id="2742" r:id="rId8"/>
    <p:sldId id="2760" r:id="rId9"/>
    <p:sldId id="2745" r:id="rId10"/>
    <p:sldId id="2751" r:id="rId11"/>
    <p:sldId id="2761" r:id="rId12"/>
    <p:sldId id="2746" r:id="rId13"/>
    <p:sldId id="2747" r:id="rId14"/>
    <p:sldId id="2737" r:id="rId15"/>
    <p:sldId id="2756" r:id="rId16"/>
    <p:sldId id="2726" r:id="rId17"/>
    <p:sldId id="2738" r:id="rId18"/>
    <p:sldId id="2758" r:id="rId19"/>
    <p:sldId id="2739" r:id="rId20"/>
    <p:sldId id="2717" r:id="rId21"/>
    <p:sldId id="2722" r:id="rId22"/>
    <p:sldId id="2754" r:id="rId23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0B8EF898-218D-4AC5-83AE-3B9DC96C0BBD}">
          <p14:sldIdLst>
            <p14:sldId id="2757"/>
            <p14:sldId id="2736"/>
            <p14:sldId id="2759"/>
            <p14:sldId id="2741"/>
            <p14:sldId id="2752"/>
            <p14:sldId id="2749"/>
            <p14:sldId id="2742"/>
            <p14:sldId id="2760"/>
            <p14:sldId id="2745"/>
            <p14:sldId id="2751"/>
            <p14:sldId id="2761"/>
            <p14:sldId id="2746"/>
            <p14:sldId id="2747"/>
            <p14:sldId id="2737"/>
            <p14:sldId id="2756"/>
            <p14:sldId id="2726"/>
            <p14:sldId id="2738"/>
            <p14:sldId id="2758"/>
            <p14:sldId id="2739"/>
            <p14:sldId id="2717"/>
            <p14:sldId id="2722"/>
            <p14:sldId id="275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1" userDrawn="1">
          <p15:clr>
            <a:srgbClr val="A4A3A4"/>
          </p15:clr>
        </p15:guide>
        <p15:guide id="2" pos="213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2" autoAdjust="0"/>
    <p:restoredTop sz="93112" autoAdjust="0"/>
  </p:normalViewPr>
  <p:slideViewPr>
    <p:cSldViewPr>
      <p:cViewPr varScale="1">
        <p:scale>
          <a:sx n="110" d="100"/>
          <a:sy n="110" d="100"/>
        </p:scale>
        <p:origin x="-1014" y="-6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456"/>
    </p:cViewPr>
  </p:sorterViewPr>
  <p:notesViewPr>
    <p:cSldViewPr>
      <p:cViewPr varScale="1">
        <p:scale>
          <a:sx n="70" d="100"/>
          <a:sy n="70" d="100"/>
        </p:scale>
        <p:origin x="-3480" y="-11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Relationship Id="rId4" Type="http://schemas.openxmlformats.org/officeDocument/2006/relationships/oleObject" Target="file:///C:\Users\cai.RDNSS\Desktop\Cai%20Jun\Annual%20Review\Annual%20%20Cargo%20Summary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ai.RDNSS\Desktop\Cai%20Jun\Annual%20Review\Annual%20%20Cargo%20Summar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035107697585258"/>
          <c:y val="6.0513679125582545E-2"/>
          <c:w val="0.73659737124724933"/>
          <c:h val="0.68204057725460387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Summary!$A$4</c:f>
              <c:strCache>
                <c:ptCount val="1"/>
                <c:pt idx="0">
                  <c:v>Fertilizers in MT</c:v>
                </c:pt>
              </c:strCache>
            </c:strRef>
          </c:tx>
          <c:spPr>
            <a:blipFill>
              <a:blip xmlns:r="http://schemas.openxmlformats.org/officeDocument/2006/relationships" r:embed="rId1"/>
              <a:tile tx="0" ty="0" sx="100000" sy="100000" flip="none" algn="tl"/>
            </a:blipFill>
            <a:ln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c:spPr>
          <c:invertIfNegative val="0"/>
          <c:cat>
            <c:numRef>
              <c:f>Summary!$B$3:$J$3</c:f>
              <c:numCache>
                <c:formatCode>General</c:formatCod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</c:numCache>
            </c:numRef>
          </c:cat>
          <c:val>
            <c:numRef>
              <c:f>Summary!$B$4:$J$4</c:f>
              <c:numCache>
                <c:formatCode>_-* #,##0_-;\-* #,##0_-;_-* "-"??_-;_-@_-</c:formatCode>
                <c:ptCount val="9"/>
                <c:pt idx="0">
                  <c:v>100000</c:v>
                </c:pt>
                <c:pt idx="1">
                  <c:v>775000</c:v>
                </c:pt>
                <c:pt idx="2">
                  <c:v>863562</c:v>
                </c:pt>
                <c:pt idx="3">
                  <c:v>792530</c:v>
                </c:pt>
                <c:pt idx="4">
                  <c:v>961771</c:v>
                </c:pt>
                <c:pt idx="5">
                  <c:v>873119</c:v>
                </c:pt>
                <c:pt idx="6">
                  <c:v>957338</c:v>
                </c:pt>
                <c:pt idx="7">
                  <c:v>1168262</c:v>
                </c:pt>
                <c:pt idx="8">
                  <c:v>1128620</c:v>
                </c:pt>
              </c:numCache>
            </c:numRef>
          </c:val>
        </c:ser>
        <c:ser>
          <c:idx val="3"/>
          <c:order val="1"/>
          <c:tx>
            <c:strRef>
              <c:f>Summary!$A$5</c:f>
              <c:strCache>
                <c:ptCount val="1"/>
                <c:pt idx="0">
                  <c:v>Logs in JAS</c:v>
                </c:pt>
              </c:strCache>
            </c:strRef>
          </c:tx>
          <c:spPr>
            <a:blipFill>
              <a:blip xmlns:r="http://schemas.openxmlformats.org/officeDocument/2006/relationships" r:embed="rId2"/>
              <a:tile tx="0" ty="0" sx="100000" sy="100000" flip="none" algn="tl"/>
            </a:blipFill>
            <a:ln>
              <a:solidFill>
                <a:schemeClr val="tx1"/>
              </a:solidFill>
            </a:ln>
          </c:spPr>
          <c:invertIfNegative val="0"/>
          <c:cat>
            <c:numRef>
              <c:f>Summary!$B$3:$J$3</c:f>
              <c:numCache>
                <c:formatCode>General</c:formatCod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</c:numCache>
            </c:numRef>
          </c:cat>
          <c:val>
            <c:numRef>
              <c:f>Summary!$B$5:$J$5</c:f>
              <c:numCache>
                <c:formatCode>_-* #,##0_-;\-* #,##0_-;_-* "-"??_-;_-@_-</c:formatCode>
                <c:ptCount val="9"/>
                <c:pt idx="0">
                  <c:v>90000</c:v>
                </c:pt>
                <c:pt idx="1">
                  <c:v>550000</c:v>
                </c:pt>
                <c:pt idx="2">
                  <c:v>814926</c:v>
                </c:pt>
                <c:pt idx="3">
                  <c:v>646444</c:v>
                </c:pt>
                <c:pt idx="4">
                  <c:v>734051</c:v>
                </c:pt>
                <c:pt idx="5">
                  <c:v>595866</c:v>
                </c:pt>
                <c:pt idx="6">
                  <c:v>757437</c:v>
                </c:pt>
                <c:pt idx="7">
                  <c:v>972176</c:v>
                </c:pt>
                <c:pt idx="8">
                  <c:v>1708968</c:v>
                </c:pt>
              </c:numCache>
            </c:numRef>
          </c:val>
        </c:ser>
        <c:ser>
          <c:idx val="4"/>
          <c:order val="2"/>
          <c:tx>
            <c:strRef>
              <c:f>Summary!$A$6</c:f>
              <c:strCache>
                <c:ptCount val="1"/>
                <c:pt idx="0">
                  <c:v>Others in MT</c:v>
                </c:pt>
              </c:strCache>
            </c:strRef>
          </c:tx>
          <c:spPr>
            <a:blipFill>
              <a:blip xmlns:r="http://schemas.openxmlformats.org/officeDocument/2006/relationships" r:embed="rId3"/>
              <a:tile tx="0" ty="0" sx="100000" sy="100000" flip="none" algn="tl"/>
            </a:blipFill>
            <a:ln>
              <a:solidFill>
                <a:schemeClr val="tx1"/>
              </a:solidFill>
            </a:ln>
            <a:effectLst>
              <a:innerShdw blurRad="114300">
                <a:prstClr val="black"/>
              </a:innerShdw>
            </a:effectLst>
          </c:spPr>
          <c:invertIfNegative val="0"/>
          <c:cat>
            <c:numRef>
              <c:f>Summary!$B$3:$J$3</c:f>
              <c:numCache>
                <c:formatCode>General</c:formatCod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</c:numCache>
            </c:numRef>
          </c:cat>
          <c:val>
            <c:numRef>
              <c:f>Summary!$B$6:$J$6</c:f>
              <c:numCache>
                <c:formatCode>_-* #,##0_-;\-* #,##0_-;_-* "-"??_-;_-@_-</c:formatCode>
                <c:ptCount val="9"/>
                <c:pt idx="1">
                  <c:v>200000</c:v>
                </c:pt>
                <c:pt idx="2">
                  <c:v>308258</c:v>
                </c:pt>
                <c:pt idx="3">
                  <c:v>133544</c:v>
                </c:pt>
                <c:pt idx="4">
                  <c:v>486553</c:v>
                </c:pt>
                <c:pt idx="5">
                  <c:v>791090</c:v>
                </c:pt>
                <c:pt idx="6">
                  <c:v>475004</c:v>
                </c:pt>
                <c:pt idx="7">
                  <c:v>633343</c:v>
                </c:pt>
                <c:pt idx="8">
                  <c:v>1296346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2013440"/>
        <c:axId val="172691456"/>
      </c:barChart>
      <c:lineChart>
        <c:grouping val="standard"/>
        <c:varyColors val="0"/>
        <c:ser>
          <c:idx val="0"/>
          <c:order val="3"/>
          <c:tx>
            <c:strRef>
              <c:f>Summary!$A$7</c:f>
              <c:strCache>
                <c:ptCount val="1"/>
                <c:pt idx="0">
                  <c:v>Total</c:v>
                </c:pt>
              </c:strCache>
            </c:strRef>
          </c:tx>
          <c:spPr>
            <a:ln w="66675">
              <a:solidFill>
                <a:srgbClr val="00B050"/>
              </a:solidFill>
              <a:headEnd w="sm" len="sm"/>
              <a:tailEnd type="triangle" w="med" len="lg"/>
            </a:ln>
          </c:spPr>
          <c:marker>
            <c:symbol val="diamond"/>
            <c:size val="13"/>
            <c:spPr>
              <a:solidFill>
                <a:schemeClr val="bg1">
                  <a:lumMod val="50000"/>
                  <a:alpha val="76000"/>
                </a:schemeClr>
              </a:solidFill>
              <a:ln w="0">
                <a:gradFill>
                  <a:gsLst>
                    <a:gs pos="5100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tailEnd w="sm" len="lg"/>
              </a:ln>
            </c:spPr>
          </c:marker>
          <c:dPt>
            <c:idx val="2"/>
            <c:bubble3D val="0"/>
          </c:dPt>
          <c:dPt>
            <c:idx val="5"/>
            <c:bubble3D val="0"/>
            <c:spPr>
              <a:ln w="66675">
                <a:solidFill>
                  <a:srgbClr val="00B050"/>
                </a:solidFill>
                <a:headEnd w="sm" len="sm"/>
                <a:tailEnd type="none" w="med" len="lg"/>
              </a:ln>
            </c:spPr>
          </c:dPt>
          <c:dPt>
            <c:idx val="6"/>
            <c:marker>
              <c:spPr>
                <a:solidFill>
                  <a:schemeClr val="bg1">
                    <a:lumMod val="50000"/>
                    <a:alpha val="76000"/>
                  </a:schemeClr>
                </a:solidFill>
                <a:ln w="0">
                  <a:gradFill>
                    <a:gsLst>
                      <a:gs pos="5100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tailEnd type="triangle" w="med" len="lg"/>
                </a:ln>
              </c:spPr>
            </c:marker>
            <c:bubble3D val="0"/>
          </c:dPt>
          <c:dPt>
            <c:idx val="7"/>
            <c:marker>
              <c:spPr>
                <a:solidFill>
                  <a:schemeClr val="bg1">
                    <a:lumMod val="50000"/>
                    <a:alpha val="76000"/>
                  </a:schemeClr>
                </a:solidFill>
                <a:ln w="12700" cmpd="dbl">
                  <a:gradFill>
                    <a:gsLst>
                      <a:gs pos="51000">
                        <a:srgbClr val="0000FF"/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bevel/>
                  <a:headEnd type="none"/>
                  <a:tailEnd type="triangle" w="lg" len="lg"/>
                </a:ln>
                <a:effectLst/>
              </c:spPr>
            </c:marker>
            <c:bubble3D val="0"/>
            <c:spPr>
              <a:ln w="63500">
                <a:solidFill>
                  <a:srgbClr val="00B050">
                    <a:alpha val="96000"/>
                  </a:srgbClr>
                </a:solidFill>
                <a:prstDash val="solid"/>
                <a:headEnd type="none"/>
                <a:tailEnd type="triangle" w="med" len="lg"/>
              </a:ln>
              <a:effectLst/>
            </c:spPr>
          </c:dPt>
          <c:dLbls>
            <c:dLbl>
              <c:idx val="0"/>
              <c:layout>
                <c:manualLayout>
                  <c:x val="-6.2138514724733154E-2"/>
                  <c:y val="-5.3551733225492941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0.19 M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8912380062842943E-2"/>
                  <c:y val="-4.8944413991656222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1.53 M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00060146434604E-2"/>
                  <c:y val="-5.6004698100294452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1.99 M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0139802011309296E-2"/>
                  <c:y val="-5.0616142171511835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1.57 M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7498921351836932E-2"/>
                  <c:y val="-3.4967305828836857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2.18 M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3119438908310735E-2"/>
                  <c:y val="-3.2029250457038388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2.26 M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807017802368449E-2"/>
                  <c:y val="-4.0184258131110928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2.19 M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0049226211868742E-2"/>
                  <c:y val="-2.9228000978853877E-2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en-US" sz="1200" b="1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200" b="1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rPr>
                      <a:t>2.77 M</a:t>
                    </a:r>
                  </a:p>
                </c:rich>
              </c:tx>
              <c:numFmt formatCode="#,##0.00" sourceLinked="0"/>
              <c:spPr>
                <a:ln>
                  <a:prstDash val="sysDot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0.12843429328037073"/>
                  <c:y val="-2.4375380865326022E-3"/>
                </c:manualLayout>
              </c:layout>
              <c:tx>
                <c:rich>
                  <a:bodyPr/>
                  <a:lstStyle/>
                  <a:p>
                    <a:pPr>
                      <a:defRPr sz="1500" b="1">
                        <a:solidFill>
                          <a:srgbClr val="00B050"/>
                        </a:solidFill>
                      </a:defRPr>
                    </a:pPr>
                    <a:r>
                      <a:rPr lang="en-US" sz="1500">
                        <a:solidFill>
                          <a:srgbClr val="00B050"/>
                        </a:solidFill>
                      </a:rPr>
                      <a:t>4.13</a:t>
                    </a:r>
                    <a:r>
                      <a:rPr lang="en-US" sz="1500" baseline="0">
                        <a:solidFill>
                          <a:srgbClr val="00B050"/>
                        </a:solidFill>
                      </a:rPr>
                      <a:t> M</a:t>
                    </a:r>
                    <a:endParaRPr lang="en-US" sz="1500">
                      <a:solidFill>
                        <a:srgbClr val="00B050"/>
                      </a:solidFill>
                    </a:endParaRPr>
                  </a:p>
                </c:rich>
              </c:tx>
              <c:numFmt formatCode="#,##0.00" sourceLinked="0"/>
              <c:spPr>
                <a:ln>
                  <a:prstDash val="sysDot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spPr>
              <a:ln>
                <a:prstDash val="sysDot"/>
              </a:ln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Summary!$B$3:$J$3</c:f>
              <c:numCache>
                <c:formatCode>General</c:formatCod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</c:numCache>
            </c:numRef>
          </c:cat>
          <c:val>
            <c:numRef>
              <c:f>Summary!$B$7:$J$7</c:f>
              <c:numCache>
                <c:formatCode>_-* #,##0_-;\-* #,##0_-;_-* "-"??_-;_-@_-</c:formatCode>
                <c:ptCount val="9"/>
                <c:pt idx="0">
                  <c:v>190000</c:v>
                </c:pt>
                <c:pt idx="1">
                  <c:v>1525000</c:v>
                </c:pt>
                <c:pt idx="2">
                  <c:v>1986746</c:v>
                </c:pt>
                <c:pt idx="3">
                  <c:v>1572518</c:v>
                </c:pt>
                <c:pt idx="4">
                  <c:v>2182375</c:v>
                </c:pt>
                <c:pt idx="5">
                  <c:v>2260075</c:v>
                </c:pt>
                <c:pt idx="6">
                  <c:v>2189779</c:v>
                </c:pt>
                <c:pt idx="7">
                  <c:v>2773781</c:v>
                </c:pt>
                <c:pt idx="8">
                  <c:v>4133934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2694912"/>
        <c:axId val="172693376"/>
      </c:lineChart>
      <c:catAx>
        <c:axId val="1720134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AU" sz="1000" b="0" i="0" u="none" strike="noStrike" baseline="0">
                    <a:effectLst/>
                  </a:rPr>
                  <a:t>Data basis financial year from 1st June to next 31st May</a:t>
                </a:r>
                <a:endParaRPr lang="en-AU"/>
              </a:p>
            </c:rich>
          </c:tx>
          <c:layout>
            <c:manualLayout>
              <c:xMode val="edge"/>
              <c:yMode val="edge"/>
              <c:x val="0.12036939912229121"/>
              <c:y val="0.96753285365140462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crossAx val="172691456"/>
        <c:crosses val="autoZero"/>
        <c:auto val="1"/>
        <c:lblAlgn val="ctr"/>
        <c:lblOffset val="100"/>
        <c:noMultiLvlLbl val="0"/>
      </c:catAx>
      <c:valAx>
        <c:axId val="172691456"/>
        <c:scaling>
          <c:orientation val="minMax"/>
          <c:max val="2000000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0"/>
        <c:majorTickMark val="none"/>
        <c:minorTickMark val="none"/>
        <c:tickLblPos val="nextTo"/>
        <c:crossAx val="172013440"/>
        <c:crosses val="autoZero"/>
        <c:crossBetween val="between"/>
        <c:majorUnit val="100000"/>
        <c:dispUnits>
          <c:builtInUnit val="millions"/>
        </c:dispUnits>
      </c:valAx>
      <c:valAx>
        <c:axId val="172693376"/>
        <c:scaling>
          <c:orientation val="minMax"/>
        </c:scaling>
        <c:delete val="0"/>
        <c:axPos val="r"/>
        <c:numFmt formatCode="_-* #,##0_-;\-* #,##0_-;_-* &quot;-&quot;??_-;_-@_-" sourceLinked="1"/>
        <c:majorTickMark val="out"/>
        <c:minorTickMark val="none"/>
        <c:tickLblPos val="nextTo"/>
        <c:crossAx val="172694912"/>
        <c:crosses val="max"/>
        <c:crossBetween val="between"/>
      </c:valAx>
      <c:catAx>
        <c:axId val="1726949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269337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</c:dTable>
      <c:spPr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c:spPr>
    </c:plotArea>
    <c:plotVisOnly val="0"/>
    <c:dispBlanksAs val="zero"/>
    <c:showDLblsOverMax val="0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500"/>
            </a:pPr>
            <a:r>
              <a:rPr lang="en-US" sz="1200" dirty="0"/>
              <a:t>AUD Million</a:t>
            </a:r>
          </a:p>
        </c:rich>
      </c:tx>
      <c:layout>
        <c:manualLayout>
          <c:xMode val="edge"/>
          <c:yMode val="edge"/>
          <c:x val="1.5018742375512914E-2"/>
          <c:y val="0.61565075395838709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'Annual Revenue'!$A$4</c:f>
              <c:strCache>
                <c:ptCount val="1"/>
                <c:pt idx="0">
                  <c:v>AUD Million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'Annual Revenue'!$B$3:$J$3</c:f>
              <c:numCache>
                <c:formatCode>General</c:formatCod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</c:numCache>
            </c:numRef>
          </c:cat>
          <c:val>
            <c:numRef>
              <c:f>'Annual Revenue'!$B$4:$J$4</c:f>
              <c:numCache>
                <c:formatCode>_-* #,##0_-;\-* #,##0_-;_-* "-"??_-;_-@_-</c:formatCode>
                <c:ptCount val="9"/>
                <c:pt idx="0">
                  <c:v>19</c:v>
                </c:pt>
                <c:pt idx="1">
                  <c:v>165</c:v>
                </c:pt>
                <c:pt idx="2">
                  <c:v>130</c:v>
                </c:pt>
                <c:pt idx="3">
                  <c:v>122</c:v>
                </c:pt>
                <c:pt idx="4">
                  <c:v>115</c:v>
                </c:pt>
                <c:pt idx="5">
                  <c:v>67</c:v>
                </c:pt>
                <c:pt idx="6">
                  <c:v>105</c:v>
                </c:pt>
                <c:pt idx="7">
                  <c:v>152</c:v>
                </c:pt>
                <c:pt idx="8">
                  <c:v>239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2726144"/>
        <c:axId val="172727680"/>
        <c:axId val="0"/>
      </c:bar3DChart>
      <c:catAx>
        <c:axId val="172726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2727680"/>
        <c:crosses val="autoZero"/>
        <c:auto val="1"/>
        <c:lblAlgn val="ctr"/>
        <c:lblOffset val="100"/>
        <c:noMultiLvlLbl val="0"/>
      </c:catAx>
      <c:valAx>
        <c:axId val="172727680"/>
        <c:scaling>
          <c:orientation val="minMax"/>
        </c:scaling>
        <c:delete val="1"/>
        <c:axPos val="l"/>
        <c:numFmt formatCode="_-* #,##0_-;\-* #,##0_-;_-* &quot;-&quot;??_-;_-@_-" sourceLinked="1"/>
        <c:majorTickMark val="out"/>
        <c:minorTickMark val="none"/>
        <c:tickLblPos val="nextTo"/>
        <c:crossAx val="1727261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4"/>
            <a:ext cx="2946400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6" tIns="45649" rIns="91296" bIns="45649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91" y="4"/>
            <a:ext cx="2946400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6" tIns="45649" rIns="91296" bIns="45649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91" y="9429672"/>
            <a:ext cx="2946400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6" tIns="45649" rIns="91296" bIns="45649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52663BB0-3EF9-4242-B067-EFABEA7850E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2"/>
          </p:nvPr>
        </p:nvSpPr>
        <p:spPr>
          <a:xfrm>
            <a:off x="1" y="9430658"/>
            <a:ext cx="2946065" cy="496026"/>
          </a:xfrm>
          <a:prstGeom prst="rect">
            <a:avLst/>
          </a:prstGeom>
        </p:spPr>
        <p:txBody>
          <a:bodyPr vert="horz" lIns="88112" tIns="44056" rIns="88112" bIns="44056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2178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4"/>
            <a:ext cx="2946400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6" tIns="45649" rIns="91296" bIns="45649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91" y="4"/>
            <a:ext cx="2946400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6" tIns="45649" rIns="91296" bIns="45649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8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8" y="4715634"/>
            <a:ext cx="5438775" cy="446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6" tIns="45649" rIns="91296" bIns="456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29672"/>
            <a:ext cx="2946400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6" tIns="45649" rIns="91296" bIns="45649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91" y="9429672"/>
            <a:ext cx="2946400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6" tIns="45649" rIns="91296" bIns="45649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3356AA71-90A0-40A0-A65D-96603D275D8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77489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56AA71-90A0-40A0-A65D-96603D275D89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1562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56AA71-90A0-40A0-A65D-96603D275D89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5327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88913"/>
            <a:ext cx="2058988" cy="5937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88913"/>
            <a:ext cx="6029325" cy="5937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NZ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889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0" y="1125538"/>
            <a:ext cx="8459788" cy="0"/>
          </a:xfrm>
          <a:prstGeom prst="line">
            <a:avLst/>
          </a:prstGeom>
          <a:noFill/>
          <a:ln w="63500">
            <a:solidFill>
              <a:srgbClr val="00B05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NZ" dirty="0">
              <a:latin typeface="Arial" charset="0"/>
            </a:endParaRPr>
          </a:p>
        </p:txBody>
      </p:sp>
      <p:pic>
        <p:nvPicPr>
          <p:cNvPr id="4101" name="Picture 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5896" y="6165304"/>
            <a:ext cx="1800200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baseline="0">
          <a:solidFill>
            <a:srgbClr val="00B05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nz/imgres?imgurl=http://en.academic.ru/pictures/enwiki/87/Wru_logo.png&amp;imgrefurl=http://en.academic.ru/dic.nsf/enwiki/2163469&amp;h=1000&amp;w=722&amp;sz=51&amp;tbnid=7Y1yStYHgnXKtM:&amp;tbnh=264&amp;tbnw=191&amp;prev=/images?q=welsh+rugby+emblem&amp;hl=en&amp;usg=__Ryyyz0J7wuVjP6O8jy4sHM8TgTc=&amp;sa=X&amp;ei=T4QNTO6OCsyBnQfYmqDYAw&amp;ved=0CCEQ9QEwAQ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google.co.nz/imgres?imgurl=http://cdn.24.com/files/Cms/General/d/17/f91ce37295be4206b9afda0ccc8bcee4.jpg&amp;imgrefurl=http://www.sport24.co.za/Rugby/Proof-Saru-owns-Bok-emblem-20081022&amp;h=240&amp;w=240&amp;sz=11&amp;tbnid=3I160eFA7sqo1M:&amp;tbnh=110&amp;tbnw=110&amp;prev=/images?q=south+african+rugby+emblem&amp;hl=en&amp;usg=__oH5Pr8j4j93Rns4cn8Du0MiLIbE=&amp;sa=X&amp;ei=OrQqTKrEFJCgnwfCnPDVDg&amp;ved=0CD4Q9QEwBw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://www.google.co.nz/imgres?imgurl=http://en.academic.ru/pictures/enwiki/87/Wru_logo.png&amp;imgrefurl=http://en.academic.ru/dic.nsf/enwiki/2163469&amp;h=1000&amp;w=722&amp;sz=51&amp;tbnid=7Y1yStYHgnXKtM:&amp;tbnh=264&amp;tbnw=191&amp;prev=/images?q=welsh+rugby+emblem&amp;hl=en&amp;usg=__Ryyyz0J7wuVjP6O8jy4sHM8TgTc=&amp;sa=X&amp;ei=T4QNTO6OCsyBnQfYmqDYAw&amp;ved=0CCEQ9QEwAQ" TargetMode="Externa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hyperlink" Target="http://www.google.co.nz/imgres?imgurl=http://cdn.24.com/files/Cms/General/d/17/f91ce37295be4206b9afda0ccc8bcee4.jpg&amp;imgrefurl=http://www.sport24.co.za/Rugby/Proof-Saru-owns-Bok-emblem-20081022&amp;h=240&amp;w=240&amp;sz=11&amp;tbnid=3I160eFA7sqo1M:&amp;tbnh=110&amp;tbnw=110&amp;prev=/images?q=south+african+rugby+emblem&amp;hl=en&amp;usg=__oH5Pr8j4j93Rns4cn8Du0MiLIbE=&amp;sa=X&amp;ei=OrQqTKrEFJCgnwfCnPDVDg&amp;ved=0CD4Q9QEwBw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0.jpeg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3568" y="2130425"/>
            <a:ext cx="7774632" cy="866527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23529" y="4365104"/>
            <a:ext cx="8568951" cy="1944216"/>
          </a:xfrm>
        </p:spPr>
        <p:txBody>
          <a:bodyPr/>
          <a:lstStyle/>
          <a:p>
            <a:r>
              <a:rPr lang="en-AU" dirty="0"/>
              <a:t>In House Shipping Company</a:t>
            </a:r>
          </a:p>
          <a:p>
            <a:r>
              <a:rPr lang="en-AU" dirty="0"/>
              <a:t>for </a:t>
            </a:r>
            <a:r>
              <a:rPr lang="en-AU" dirty="0" err="1"/>
              <a:t>Ravensdown</a:t>
            </a:r>
            <a:r>
              <a:rPr lang="en-AU" dirty="0"/>
              <a:t> Limited of Christchurch</a:t>
            </a:r>
          </a:p>
        </p:txBody>
      </p:sp>
      <p:sp>
        <p:nvSpPr>
          <p:cNvPr id="723972" name="AutoShape 4" descr="data:image/jpg;base64,/9j/4AAQSkZJRgABAQAAAQABAAD/2wBDAAkGBwgHBgkIBwgKCgkLDRYPDQwMDRsUFRAWIB0iIiAdHx8kKDQsJCYxJx8fLT0tMTU3Ojo6Iys/RD84QzQ5Ojf/2wBDAQoKCg0MDRoPDxo3JR8lNzc3Nzc3Nzc3Nzc3Nzc3Nzc3Nzc3Nzc3Nzc3Nzc3Nzc3Nzc3Nzc3Nzc3Nzc3Nzc3Nzf/wAARCADEAI0DASIAAhEBAxEB/8QAHAAAAQUBAQEAAAAAAAAAAAAAAAEEBQYHAgMI/8QASRAAAQMDAQMFCwkGBQQDAAAAAQIDBAAFEQYSITEHE0FRYRQVIlJxgZGTobHRFhcyQlRVYnKyIzOCo8HSNDZ0kvAkNaLCQ3Px/8QAGgEAAgMBAQAAAAAAAAAAAAAAAAMCBAUBBv/EADIRAAEDAgMGAwcFAQAAAAAAAAEAAgMEERIhMQUTIkFRYTJxwRSBkbHR8PEjMzWh4WL/2gAMAwEAAhEDEQA/ANxooooQiiiihCQ1zuFdGqxyjvOx9JS3GHFtr2m07SCQcFYBGRXHGwupxR72RrBzNkmo9bWqybTQX3VLG7mGCDsn8R4D39lZfqHV11vxKH3eZjE7o7RIT/EeKvPuqA//AGiqD5nOy5L19LsyCn4tXdT9FqXI/GZEG4SgrL6nUtqHSlITkekqPoqma4Yag6uniG4QOcDngnBQogEj07/PTjQOoEWG5SFSCRHejq2h1qSCpP8AUeeq9MkuzJb0l85cecUtZ7Sc1JzxuwAowU8ja6SQ6EffwV20zyjS4WxGvSVS2BuD4/eJ8vje/wAtafa7pCusUSbfJbfaPSk8D1EcQew186VI6fny4F2jOw5DjKlPIQrZP0klQBBHSK7HORkUmt2RFIC+PhK+hqUVyBgV1V1eVRRRRQhFFFFCEUUUUIRRRXO1voQlNVTlO/yfL/8Asa/WKtVQes7VIvOnpMKIUc8spUkLOAcKBxnzVF4u0p9K4NnY52gIWFRY70uQ3HjNqcecOyhCRkqNOr3bFWid3C64FvtoSXtnglRGdkHpwCN/XmtJ5L7OYDM92dDUzPQ/zRLid6U7KTgdhJJyKzrUomd/Zq7iytl9x5SyhYxuJOMdYxuz2VRdHhYDzXrIazfVLmN8IHx/xRlHloopS0U/Tan3bOq6MAuMtuFt8Ab2jgEKP4Tnj0EV4W3/ALjE/wBQ3+sVeOSQSFSp7So6nILzQDi1J8ALB3DtyCfQKayNJSHdbvxbPGUiFGkNuKWskIbGErKc9PE4ApwjyDgsw1obLJFIdBcHt0Ww0tcAUpOKvrxy6opAaWhCKKKKELnawMmoC46wtcSQmJGcM6atWyiPFG2SrqJ4DznrrIbzqm8XkkTJagyeDLR2EegcfPmrryUsWlMSRKQrbubeQ4lYAKG/w9h6Tx6KrtmxusFsSbM9mh3spueg9Sr3LuTdvtqpt0U3HQhOXMK2gk9QPSejtrMnOUyf33W+3HaNv+imOvcrHXtD63pHZ01Bau1PJ1HMKl5ahtq/YMA8PxK6z7uA6TUZabZLvE5uHBbK3V+YJHSSegClvmcTZqv0my4oojJUc/6/1bXp3V1rvoShh3mpJGTHdIC/N43mqfzkV8/XywXKwSAmewUpz+zeRvQrqIV0Hs3GrVobWtxTcolruT3dEd5fNocd+mg43b+kZ6+vjTGTZ4XKlU7KbgMtO67VqUhfMMOPFKlbCCrZTxOBnA7agHmrDre0heUvIx4Kx4LrKveD2Hce2rGrBGCM18/CRM07fJAgPqZdYeW3lPAgKIwR0ipyPwajJVtn0hqMWB1nC1k/1Ro+4WB3aCFSYalYQ+2nPkCh0H2Gp3SnJ29K2Jd9C2WeKYwOFr/Mfqjs4+SrfojU6tSQXVPRw1IjlKXNk5SrOcEdXDhVS1zrib3ZKtVsBioZWW3HgfDWRxwfqj2+Sk4I2jHyWi2prp3GmyDhqeyvUS6WqLcWbDbgkOoQolphI2WQPG6B5ONTIHSPdWV8j8XnLpcJZ382ylAPapWT+kVot/uSbRZpc8gKLDZUlJONpXQPTinsddtysqspt1UblpucviU+debZbU46tKEIGVKUcADtNUTUfKRDibTNmQJb3DnTubT5OlXm3dtZ7fdSXS+uEzpB5oHKWWxhtPkHSfLk06Y0XfXrU5cRDKUITlLSjhxY6SE/8J6KS6ZzsmBakOyoYQH1Ts+n3qrjonXqpskQb242HnFfsXwAlJJ+oR0dh6eHabhfLyqzMiW9Edehp/fLZ3qa/EU9I68cK+fd9alybankXPas1xBeU00VNvHftJGAUq6+PHp6aIpieE6rm0dmsj/WjHDzH0V0tV9tt3b27dLbe3ZKQcKT5UneKkNqsE1Qm3wtRSO8Dyw02rIUg4CF9IQob8Cn0DlB1DDa5ovNSQOCpLeVDzgjPnzUt+AbOSX7Ge9gfCcjyORVZZacfebZZG064oIQOsk4FTd2hTtH6gKY7qgpsbbTuNziFbt46uIIr0uFtl6L1HGefZTIbacDjC1bkuge4j2ceFaTKYtGvbClbSsLBPNr+uwvHAj3jgR5jSWR3BHNalVXBjmPteI6rIbRa5d4ntw4DRcdXv7Ep8YnoFbPZbPbdHWZ1xa0gpRtyZKhgrx1dnUPeTURybW5+0OXa3zmEoktOoVzgH7xBBwQekZSfSajeV6TPQIcYDZt68qKkn6bg6D5BvHn6qaxojbiOqo1Mzq2pFM02Z8+f4UvpfVkfVkiZbpkBtCdkrQlZ2w4jOMEHpGRWfawth07qdxEJPNtpKX434RnI9CgRTLS9y7z36FN3httwB38h3K9hz5q0LlctndFrjXNoAqjL2FkdKFcPbj01G+OO51CeI20VYGN8Dxb3/fzV3t0pE6CxLaPgPNpcHZkZrFeUON3Lq6eMbnSl0D8yRn25rQ+Syf3XphMdSsriOqax07J8JPsOPNVX5YI3NXiDKA/exygntSr4K9lSmOKMFVNmjcV7ovMeqkeRv8Aw92/O17lVR9Xf5ou3+qX76vHI3/h7t+dr3Kqj6t/zRdf9Uv30t/7TVfpv5GXyHotE5IovN2GTJxvfkkeZIA+Nccrtw5mzxYCDhUh7aUAfqo3+8j0VO6BimLpG2pIwXG+dP8AESr3EVnfKRKXddYCCwdoshEdsda1bz7VAeamu4YrLOpwJtouedGkn4Kf5LrBG73KvM1hC3VOKDClpzsJTuKh587+ypDT+vY14vzlvcZSw0skRXdvJcIJ3HqJG8ejpr31a83prQ3ckZWystJitEcSSN59G0axlC1NqCm1FKk7wQcEEdP/ADqqLn7uzQrEFMNobyZ/PIdlp+v9E8/zl2s7X7bep+OgfT/EkdfWOny8c4hTpMFTxiuFtTzZaUpPHZOMgdWce2t401ImyrDDfuaAmUtsKWOGeokdBIwcdtUaNpEX/VtynSWuYtTclSQlPg8+pPgqA6hkHJ7d3WCSK9nN5qNFX4GuinzDfu3fsqf8n5I0ub6chruhLaU44p3gq/3YHpqHrVOUTUUGFbXLBDZbW6tsIWlO5LCd2OH1twwOjj2Gv6X5P5N4t4mzH1RG3MFlIRlS0+Mc8B1Up0fFhatCnr/0TNUcIJy8lqN+s0S925cOa3lJ3pUPpIV0KB66qenND3SwXBMqJeGig7nWiwrZcT1HwuPUejyZFX+irpY0m68tHVSxxmNp4TyXASM7WyM44431F6nszV8sz8FzAUobTS8fQWOB/wCdBNS9c4rpF8ilMe5jg5uoXzbKYdivux5CChxtSkLQeII3Ee+tk0w6jU+hu5JCgpzmlRXT+JIwD6Nk1XuVXT3NuovcZHgrIbkgdB4JV/T0U15JLpzF1kW1xXgykbbeT9dPH0j9NVGDdyYToV6WqkFXRCdnibn9fql5K5bkDUMy1SDsqdQQU/jbO8egq9FTXK/G5yzQ5XSzI2T5FJPwqF1a18nOUCJdUeCw+4h4kbunZcHoOfPV05QY4l6PuGBktoDyf4SD7gfTU2jgc3oqsrx7XDUDR1r/ACKrnI3/AIa7fna9yqo+rUFzVV0QniqWsDyk1eORz/D3b87fuVVcci928pi2CMhVzKiOxKto+wVAi8bQrcb8FdO48h6Ba+0G7bakJWQluMwAo9ACU7/dWV8n0Vd81i9dHx4DJVJVnx1HwR7SfNV25R5/cGlJKUqw5JIYTv454+wGmfJxDbtGlFXCV4Bk5fWo9DY4ewE+enOF3gdFmU7jFSSSc3nCPVVnlbufdN4Yt6FZRFRtL/Or4JA9NRnJ/YO/d7SuQjMSLhx3P1j9VPnxk9gNQc+TIvF1ekFClyJbxKUDeSVHcn3Ctw0lY0WGzMxBgunw3lj6yzx8w3AdgpLG7yQuOi0qqX2GjbE3xEflTWyOqmdzZluQXGbY83GfUMJdW3tBHaAMb6e0tXF5lpsbrO7TybIYuYl3aaJrYJWW+bI21daiScj31oISAMAADyV3RUWsDdE2eolnIMhvZFFFFSSUUmKWihCbT4jM6I9ElI22XkFC0npBrC5DEnSeqEhW0VRHgtKsfvUZyPSN3lzW+GqTym6e75WzvjGQTKhgkgDetviR5uPp66TMy4uNQtPZlSIpDG/wuyScpUFu76VRcI+FmPh5Kh0tqHhewg+apHT0jv7ohkLO2t2Kphzp8IApPuzTDk5mt3jSSoMnw+59qOsZ4oI3ewkfw025M1uW+Rd7DJP7SI/to7R9EnHVuSf4qBYuB6rsjS2F8R1jdceRTbkfbcaj3VLqFJVzjY8JOOhVNtOQlvcqFyfU2oNsLeWFEY3k7I/VVzuF0lQ5Kmihop4pJB3in1rkvSovOvhCck7OznhVSGqikl3AJxN7LstRJeSYgcYtqqJylKXddQWiwsHwlHaWB0bRxnzJCjUpykzm7TpRFvj4QZBSwhI6G071ewAeemWk0d+9cXi+K8JmMrmWD1n6I/8AEE/xVDa3L+ptbNWiCchjDIVxCVfSWo+T/wBasOJsTzOSfExpljid4WDEfPX6L25KtP8AdMpV5kpPNMEoYBH0l9KvNw8ueqtWHCmlsgs2yAxCip2WWUBKR0+U9pp2KdGwMbZZtZUmpmLzpy8ktFFFTVVFFFFCEUUUUIRXPRXVcq4UITZ2cw3KbjqV+0XwHV5ackBSSDvBqqXNh6JNLhUVbStpCzVjYlocgiTwTsZV2Y41l0lcZZZI5RYt+SsSw4Gtc3O6q2mtMy7Fqm4Oxy33pkNgoTteEFZyAB1Dwh5CPNaGoEZmW9KaYaS+9jnHQnwlYGBk+QVCP32Qpw8whCUZ4EZNTEJ96VBDpAQ4oHGRu8uKnTbQgncWRXNs9EyobMbPk52H5ROgsy9gukpKdwKTinDbSW20toGEpGAKrVyj3AugyApwE+CU7x6BUpZ2p7SR3Ssc34q96vT0VXp6oPqnAQkE6n6qMkVowcd+ydx4LEJt4QWGmS6orUEpwFLI4nHkFVnQumJFpfmXG7bCrhIcUNpKtoBOckg9p3+QCpi7XWRFkllpCAAkHKgTmu7VdRLXzTiQh3iNngRVkV9O6fck8Qy05qQbO2FxGjtVISX0R2FOuE7KRndxNLHkNyGkutKylQ3VD6jk7kRknefCV/SvewxXGY5cWThzeEf1qDa1z60wNF2gZ9ilmECEPJzKlhS0g40taYVdFFFFCEUUUUIRSUtFCE1nxETGC0sb/qnqNRdmKm1v26SkbwSAenr/AKVOKGa81MI50vBCS6E4CjVKelDpmzNyI17jomtlIYWHT1TI2uAyrnFNjA47SvBrwdvsdtZQy0paRuChgCuZtvuE1eXXmkoB3IBOPdvpJEO12uEp+5OJCEDKnVqwPIAPdVAtqcRbSxiMdTz+Ce3dkDeEuPQIGoEfZ1/7hQdQN43xl/7hUReL5p20tQnJEWQtE1rnmS2CfB3cd+7iKety9PqFv5wcwq4N85HS6ojaGAccePhDdRu9p3/cb9+5NMUQaHFhsfvqpBuRCu6ebeThY4JUcHzGveNb4sNSn0A5AO9RzgUwl2RW2HISgBnOFHh5DT6CialPNTAhxJGNoHf5+upU4kdLaoiGMaOAySZMIbwOy6KNgRjcprkx4ZZ2sgHpxwHkqxAbq4ZaQy2G20hKQNwFdir1HSiBpvm45k9SkyyGQ9gjppaKKuJSKKKKEIooooQiiiihCKMUUmRQhGKovK7H5ywxnh/8Ukf+SSPhV6yKidU2jv7Z3rfzgaLhSpLhTtbJSoHh5vbUHtu0hWKSURTseTkCs25QUkad0u7wxC2c/wADZ/pTjlAiKMfSsNI8JUfmsdp5oe+nnKbbzF05You1tlhSWNrGM4bxn2VaLtpzvpcbLM58ITblbRbKM7f0SN+d29NJLCSfctVtU2OOJxOhf/isLTYQgJHBIwK6xQOFLVlYSTFLRRQhFFFFCEUUUUIRRRRQhFFFFCFys4G/hUPbNUWe6TO5IM1Lr5BOxsKBwOPEVMKrGoixYOUtwKylpElzjwCFpJ9yhS5HltldpKZs4eCcwLhafE1JaJd0Vbo8xC5iSoFoJVnKeO/GKE6ls6rn3tROaMznOb5oZztdXCsc0lcSxq6DNdVjnJBLij+PIP6qmeTtCrprdye4DhIdkHsKjgfqPopbZi61lfm2UyIOcSbBt/etEv8Ac7BFU1HvjsYE/tG0Po2unGRuNLD1ZYJchEeNc463VnCU5xtHqGemqFywbrvAx9mPZ9eq1qS3Q7c1bFQHlF1+Gh55BVnYWeo9HkofMWuItouU+zYpoWEuN3Xt0W7TZseDFclS3UtMNjK3FHcnopnG1BaZUORMjzmXI0b984lW5G7pqH1cXFcnkhT2edMZorzxzlOapekifkFqjefop6fw0x0hDrKpDRNkhMhOYcB8lqFrvVtu4cNtmNSA1jb5s52c8PdUgOFZpyNb03XPW3/7VpgrrHYm3SKyAQTujGdkUUUVNVkUUUUIRRRRQhFFJmihCDWPcrETubUjUpHgiSwDnrUk4PsxWw1WtZaVTqZuKO6u51sKUQrY2sg4yPYKXK3E2wV7Z1Q2CoD36c1ks20qi6ctl0xvkuupOOgAjZ9yqvHI7CxFuE4j6biWUn8oyf1D0VPXTSLc3SkaxtyA2Y2wUPFGd44nGekFXT01IaTsfyesyIBdDygtS1OBOztEnq39GKWyLC8FXanaLZqVzL8RP9Xus/5Ys994ON57mV+qq1bGY9s1NCTdWkOxgtta9obilaQUq7cZGfJWm600a7qWYw+3ORGDTRbwpoqzk5zxFNtQ6A78CCpuc2y7HipYcUWiec2RuPEY6ai+JxcXBOpq+BlO2Jx5EHt0Uvr/AH6NuePET+pNZ1pidEj6K1Gw/JabedSnm21LAUvdjcOmtViWwmxN225uJlfsOZdWElIcGMZxk78Vn0zktlCSe47iyWCdxdQdpPo4n0VORrrggKtQzwNjdDK62YIPW34XryRvsxI93elOoZaSWgpbigkD6XSfLWht3a2uNqW3PiqQhG2pSXkkBOcZO/hkEZqJsmlo1psD9saWHFvpVzjy0DwlEYBx1DoFMZOig/zP/VoTsRmY6wG9ziUBW0Dv4KUUH+E9dTaHNaAq9TJDUTukJsCrEq821MhEczGucXjZAVkb8Y38N+RjrzT7I66padJy0LDSXoy2FtpQt1STtgAYOyMHB3nfnxerfcwKmCeaqStY22A3XVFFFdSkUhpaQ0IVI5TL7crI3ANskcyXlLCzsJVnAGOIPXVF+XmpfvIeob/tq/8AKJp24X9EEW5LR5hSyvnF7PEDGNx6qpfzb6h8SJ68/CoG98ljVYqTKcF7dk0+XmpfvL+Q38KPl5qX7y/kt/207+bfUPiRPXn4UfNvqHxInrz8K5ZyrYazumny81L95fyG/wC2j5eal+8v5Dfwp382+ofEievPwo+bfUPiRPXn4UWcjDWd00+XmpfvL+Q3/bR8vNS/eX8hv+2nfzb6h8SJ68/Cj5t9Q+JE9efhRZyMNZ3TT5eal+8h6hv+2j5eal+8v5Lf9tO/m31D4kT15+FHzb6h8SJ68/CixRhrO6afLzUv3l/Jb+FHy81L95fyW/hTv5t9Q+JE9efhR82+ofEievPwos5GGs/6XjE1zqNyWwhdxylTiQRzKOBPkraxWPRuTu/tSWXFoi7KHEqOH9+AR2VsI31Jt+a0qATAO3t/euqKKKktBFFFFCFnvK5IfYi24sPOtEuLzzaynPg9lZp3fO+2yvXK+NFFLdqvPV7nCc2KO+E77bK9cr40d8J322V65XxooqN1Sxu6o74Tvtsr1yvjR3wnfbZXrlfGiii67jd1R3wnfbZXrlfGjvhO+2yvXK+NFFF1zG7qjvhO+2yvXK+NHfCd9tleuV8aKKLruN3VHfCd9tleuV8aO+E77bK9cr40UUXRjd1XtCnzTNj5mSSOdRuLyt+8dtfQo4miiptWxstxLXXSilooqa1V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34302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 dirty="0">
              <a:solidFill>
                <a:srgbClr val="000000"/>
              </a:solidFill>
            </a:endParaRPr>
          </a:p>
        </p:txBody>
      </p:sp>
      <p:sp>
        <p:nvSpPr>
          <p:cNvPr id="723974" name="AutoShape 6" descr="data:image/jpg;base64,/9j/4AAQSkZJRgABAQAAAQABAAD/2wBDAAkGBwgHBgkIBwgKCgkLDRYPDQwMDRsUFRAWIB0iIiAdHx8kKDQsJCYxJx8fLT0tMTU3Ojo6Iys/RD84QzQ5Ojf/2wBDAQoKCg0MDRoPDxo3JR8lNzc3Nzc3Nzc3Nzc3Nzc3Nzc3Nzc3Nzc3Nzc3Nzc3Nzc3Nzc3Nzc3Nzc3Nzc3Nzc3Nzf/wAARCADEAI0DASIAAhEBAxEB/8QAHAAAAQUBAQEAAAAAAAAAAAAAAAEEBQYHAgMI/8QASRAAAQMDAQMFCwkGBQQDAAAAAQIDBAAFEQYSITEHE0FRYRQVIlJxgZGTobHRFhcyQlRVYnKyIzOCo8HSNDZ0kvAkNaLCQ3Px/8QAGgEAAgMBAQAAAAAAAAAAAAAAAAMCBAUBBv/EADIRAAEDAgMGAwcFAQAAAAAAAAEAAgMEERIhMQUTIkFRYTJxwRSBkbHR8PEjMzWh4WL/2gAMAwEAAhEDEQA/ANxooooQiiiihCQ1zuFdGqxyjvOx9JS3GHFtr2m07SCQcFYBGRXHGwupxR72RrBzNkmo9bWqybTQX3VLG7mGCDsn8R4D39lZfqHV11vxKH3eZjE7o7RIT/EeKvPuqA//AGiqD5nOy5L19LsyCn4tXdT9FqXI/GZEG4SgrL6nUtqHSlITkekqPoqma4Yag6uniG4QOcDngnBQogEj07/PTjQOoEWG5SFSCRHejq2h1qSCpP8AUeeq9MkuzJb0l85cecUtZ7Sc1JzxuwAowU8ja6SQ6EffwV20zyjS4WxGvSVS2BuD4/eJ8vje/wAtafa7pCusUSbfJbfaPSk8D1EcQew186VI6fny4F2jOw5DjKlPIQrZP0klQBBHSK7HORkUmt2RFIC+PhK+hqUVyBgV1V1eVRRRRQhFFFFCEUUUUIRRRXO1voQlNVTlO/yfL/8Asa/WKtVQes7VIvOnpMKIUc8spUkLOAcKBxnzVF4u0p9K4NnY52gIWFRY70uQ3HjNqcecOyhCRkqNOr3bFWid3C64FvtoSXtnglRGdkHpwCN/XmtJ5L7OYDM92dDUzPQ/zRLid6U7KTgdhJJyKzrUomd/Zq7iytl9x5SyhYxuJOMdYxuz2VRdHhYDzXrIazfVLmN8IHx/xRlHloopS0U/Tan3bOq6MAuMtuFt8Ab2jgEKP4Tnj0EV4W3/ALjE/wBQ3+sVeOSQSFSp7So6nILzQDi1J8ALB3DtyCfQKayNJSHdbvxbPGUiFGkNuKWskIbGErKc9PE4ApwjyDgsw1obLJFIdBcHt0Ww0tcAUpOKvrxy6opAaWhCKKKKELnawMmoC46wtcSQmJGcM6atWyiPFG2SrqJ4DznrrIbzqm8XkkTJagyeDLR2EegcfPmrryUsWlMSRKQrbubeQ4lYAKG/w9h6Tx6KrtmxusFsSbM9mh3spueg9Sr3LuTdvtqpt0U3HQhOXMK2gk9QPSejtrMnOUyf33W+3HaNv+imOvcrHXtD63pHZ01Bau1PJ1HMKl5ahtq/YMA8PxK6z7uA6TUZabZLvE5uHBbK3V+YJHSSegClvmcTZqv0my4oojJUc/6/1bXp3V1rvoShh3mpJGTHdIC/N43mqfzkV8/XywXKwSAmewUpz+zeRvQrqIV0Hs3GrVobWtxTcolruT3dEd5fNocd+mg43b+kZ6+vjTGTZ4XKlU7KbgMtO67VqUhfMMOPFKlbCCrZTxOBnA7agHmrDre0heUvIx4Kx4LrKveD2Hce2rGrBGCM18/CRM07fJAgPqZdYeW3lPAgKIwR0ipyPwajJVtn0hqMWB1nC1k/1Ro+4WB3aCFSYalYQ+2nPkCh0H2Gp3SnJ29K2Jd9C2WeKYwOFr/Mfqjs4+SrfojU6tSQXVPRw1IjlKXNk5SrOcEdXDhVS1zrib3ZKtVsBioZWW3HgfDWRxwfqj2+Sk4I2jHyWi2prp3GmyDhqeyvUS6WqLcWbDbgkOoQolphI2WQPG6B5ONTIHSPdWV8j8XnLpcJZ382ylAPapWT+kVot/uSbRZpc8gKLDZUlJONpXQPTinsddtysqspt1UblpucviU+debZbU46tKEIGVKUcADtNUTUfKRDibTNmQJb3DnTubT5OlXm3dtZ7fdSXS+uEzpB5oHKWWxhtPkHSfLk06Y0XfXrU5cRDKUITlLSjhxY6SE/8J6KS6ZzsmBakOyoYQH1Ts+n3qrjonXqpskQb242HnFfsXwAlJJ+oR0dh6eHabhfLyqzMiW9Edehp/fLZ3qa/EU9I68cK+fd9alybankXPas1xBeU00VNvHftJGAUq6+PHp6aIpieE6rm0dmsj/WjHDzH0V0tV9tt3b27dLbe3ZKQcKT5UneKkNqsE1Qm3wtRSO8Dyw02rIUg4CF9IQob8Cn0DlB1DDa5ovNSQOCpLeVDzgjPnzUt+AbOSX7Ge9gfCcjyORVZZacfebZZG064oIQOsk4FTd2hTtH6gKY7qgpsbbTuNziFbt46uIIr0uFtl6L1HGefZTIbacDjC1bkuge4j2ceFaTKYtGvbClbSsLBPNr+uwvHAj3jgR5jSWR3BHNalVXBjmPteI6rIbRa5d4ntw4DRcdXv7Ep8YnoFbPZbPbdHWZ1xa0gpRtyZKhgrx1dnUPeTURybW5+0OXa3zmEoktOoVzgH7xBBwQekZSfSajeV6TPQIcYDZt68qKkn6bg6D5BvHn6qaxojbiOqo1Mzq2pFM02Z8+f4UvpfVkfVkiZbpkBtCdkrQlZ2w4jOMEHpGRWfawth07qdxEJPNtpKX434RnI9CgRTLS9y7z36FN3httwB38h3K9hz5q0LlctndFrjXNoAqjL2FkdKFcPbj01G+OO51CeI20VYGN8Dxb3/fzV3t0pE6CxLaPgPNpcHZkZrFeUON3Lq6eMbnSl0D8yRn25rQ+Syf3XphMdSsriOqax07J8JPsOPNVX5YI3NXiDKA/exygntSr4K9lSmOKMFVNmjcV7ovMeqkeRv8Aw92/O17lVR9Xf5ou3+qX76vHI3/h7t+dr3Kqj6t/zRdf9Uv30t/7TVfpv5GXyHotE5IovN2GTJxvfkkeZIA+Nccrtw5mzxYCDhUh7aUAfqo3+8j0VO6BimLpG2pIwXG+dP8AESr3EVnfKRKXddYCCwdoshEdsda1bz7VAeamu4YrLOpwJtouedGkn4Kf5LrBG73KvM1hC3VOKDClpzsJTuKh587+ypDT+vY14vzlvcZSw0skRXdvJcIJ3HqJG8ejpr31a83prQ3ckZWystJitEcSSN59G0axlC1NqCm1FKk7wQcEEdP/ADqqLn7uzQrEFMNobyZ/PIdlp+v9E8/zl2s7X7bep+OgfT/EkdfWOny8c4hTpMFTxiuFtTzZaUpPHZOMgdWce2t401ImyrDDfuaAmUtsKWOGeokdBIwcdtUaNpEX/VtynSWuYtTclSQlPg8+pPgqA6hkHJ7d3WCSK9nN5qNFX4GuinzDfu3fsqf8n5I0ub6chruhLaU44p3gq/3YHpqHrVOUTUUGFbXLBDZbW6tsIWlO5LCd2OH1twwOjj2Gv6X5P5N4t4mzH1RG3MFlIRlS0+Mc8B1Up0fFhatCnr/0TNUcIJy8lqN+s0S925cOa3lJ3pUPpIV0KB66qenND3SwXBMqJeGig7nWiwrZcT1HwuPUejyZFX+irpY0m68tHVSxxmNp4TyXASM7WyM44431F6nszV8sz8FzAUobTS8fQWOB/wCdBNS9c4rpF8ilMe5jg5uoXzbKYdivux5CChxtSkLQeII3Ee+tk0w6jU+hu5JCgpzmlRXT+JIwD6Nk1XuVXT3NuovcZHgrIbkgdB4JV/T0U15JLpzF1kW1xXgykbbeT9dPH0j9NVGDdyYToV6WqkFXRCdnibn9fql5K5bkDUMy1SDsqdQQU/jbO8egq9FTXK/G5yzQ5XSzI2T5FJPwqF1a18nOUCJdUeCw+4h4kbunZcHoOfPV05QY4l6PuGBktoDyf4SD7gfTU2jgc3oqsrx7XDUDR1r/ACKrnI3/AIa7fna9yqo+rUFzVV0QniqWsDyk1eORz/D3b87fuVVcci928pi2CMhVzKiOxKto+wVAi8bQrcb8FdO48h6Ba+0G7bakJWQluMwAo9ACU7/dWV8n0Vd81i9dHx4DJVJVnx1HwR7SfNV25R5/cGlJKUqw5JIYTv454+wGmfJxDbtGlFXCV4Bk5fWo9DY4ewE+enOF3gdFmU7jFSSSc3nCPVVnlbufdN4Yt6FZRFRtL/Or4JA9NRnJ/YO/d7SuQjMSLhx3P1j9VPnxk9gNQc+TIvF1ekFClyJbxKUDeSVHcn3Ctw0lY0WGzMxBgunw3lj6yzx8w3AdgpLG7yQuOi0qqX2GjbE3xEflTWyOqmdzZluQXGbY83GfUMJdW3tBHaAMb6e0tXF5lpsbrO7TybIYuYl3aaJrYJWW+bI21daiScj31oISAMAADyV3RUWsDdE2eolnIMhvZFFFFSSUUmKWihCbT4jM6I9ElI22XkFC0npBrC5DEnSeqEhW0VRHgtKsfvUZyPSN3lzW+GqTym6e75WzvjGQTKhgkgDetviR5uPp66TMy4uNQtPZlSIpDG/wuyScpUFu76VRcI+FmPh5Kh0tqHhewg+apHT0jv7ohkLO2t2Kphzp8IApPuzTDk5mt3jSSoMnw+59qOsZ4oI3ewkfw025M1uW+Rd7DJP7SI/to7R9EnHVuSf4qBYuB6rsjS2F8R1jdceRTbkfbcaj3VLqFJVzjY8JOOhVNtOQlvcqFyfU2oNsLeWFEY3k7I/VVzuF0lQ5Kmihop4pJB3in1rkvSovOvhCck7OznhVSGqikl3AJxN7LstRJeSYgcYtqqJylKXddQWiwsHwlHaWB0bRxnzJCjUpykzm7TpRFvj4QZBSwhI6G071ewAeemWk0d+9cXi+K8JmMrmWD1n6I/8AEE/xVDa3L+ptbNWiCchjDIVxCVfSWo+T/wBasOJsTzOSfExpljid4WDEfPX6L25KtP8AdMpV5kpPNMEoYBH0l9KvNw8ueqtWHCmlsgs2yAxCip2WWUBKR0+U9pp2KdGwMbZZtZUmpmLzpy8ktFFFTVVFFFFCEUUUUIRXPRXVcq4UITZ2cw3KbjqV+0XwHV5ackBSSDvBqqXNh6JNLhUVbStpCzVjYlocgiTwTsZV2Y41l0lcZZZI5RYt+SsSw4Gtc3O6q2mtMy7Fqm4Oxy33pkNgoTteEFZyAB1Dwh5CPNaGoEZmW9KaYaS+9jnHQnwlYGBk+QVCP32Qpw8whCUZ4EZNTEJ96VBDpAQ4oHGRu8uKnTbQgncWRXNs9EyobMbPk52H5ROgsy9gukpKdwKTinDbSW20toGEpGAKrVyj3AugyApwE+CU7x6BUpZ2p7SR3Ssc34q96vT0VXp6oPqnAQkE6n6qMkVowcd+ydx4LEJt4QWGmS6orUEpwFLI4nHkFVnQumJFpfmXG7bCrhIcUNpKtoBOckg9p3+QCpi7XWRFkllpCAAkHKgTmu7VdRLXzTiQh3iNngRVkV9O6fck8Qy05qQbO2FxGjtVISX0R2FOuE7KRndxNLHkNyGkutKylQ3VD6jk7kRknefCV/SvewxXGY5cWThzeEf1qDa1z60wNF2gZ9ilmECEPJzKlhS0g40taYVdFFFFCEUUUUIRSUtFCE1nxETGC0sb/qnqNRdmKm1v26SkbwSAenr/AKVOKGa81MI50vBCS6E4CjVKelDpmzNyI17jomtlIYWHT1TI2uAyrnFNjA47SvBrwdvsdtZQy0paRuChgCuZtvuE1eXXmkoB3IBOPdvpJEO12uEp+5OJCEDKnVqwPIAPdVAtqcRbSxiMdTz+Ce3dkDeEuPQIGoEfZ1/7hQdQN43xl/7hUReL5p20tQnJEWQtE1rnmS2CfB3cd+7iKety9PqFv5wcwq4N85HS6ojaGAccePhDdRu9p3/cb9+5NMUQaHFhsfvqpBuRCu6ebeThY4JUcHzGveNb4sNSn0A5AO9RzgUwl2RW2HISgBnOFHh5DT6CialPNTAhxJGNoHf5+upU4kdLaoiGMaOAySZMIbwOy6KNgRjcprkx4ZZ2sgHpxwHkqxAbq4ZaQy2G20hKQNwFdir1HSiBpvm45k9SkyyGQ9gjppaKKuJSKKKKEIooooQiiiihCKMUUmRQhGKovK7H5ywxnh/8Ukf+SSPhV6yKidU2jv7Z3rfzgaLhSpLhTtbJSoHh5vbUHtu0hWKSURTseTkCs25QUkad0u7wxC2c/wADZ/pTjlAiKMfSsNI8JUfmsdp5oe+nnKbbzF05You1tlhSWNrGM4bxn2VaLtpzvpcbLM58ITblbRbKM7f0SN+d29NJLCSfctVtU2OOJxOhf/isLTYQgJHBIwK6xQOFLVlYSTFLRRQhFFFFCEUUUUIRRRRQhFFFFCFys4G/hUPbNUWe6TO5IM1Lr5BOxsKBwOPEVMKrGoixYOUtwKylpElzjwCFpJ9yhS5HltldpKZs4eCcwLhafE1JaJd0Vbo8xC5iSoFoJVnKeO/GKE6ls6rn3tROaMznOb5oZztdXCsc0lcSxq6DNdVjnJBLij+PIP6qmeTtCrprdye4DhIdkHsKjgfqPopbZi61lfm2UyIOcSbBt/etEv8Ac7BFU1HvjsYE/tG0Po2unGRuNLD1ZYJchEeNc463VnCU5xtHqGemqFywbrvAx9mPZ9eq1qS3Q7c1bFQHlF1+Gh55BVnYWeo9HkofMWuItouU+zYpoWEuN3Xt0W7TZseDFclS3UtMNjK3FHcnopnG1BaZUORMjzmXI0b984lW5G7pqH1cXFcnkhT2edMZorzxzlOapekifkFqjefop6fw0x0hDrKpDRNkhMhOYcB8lqFrvVtu4cNtmNSA1jb5s52c8PdUgOFZpyNb03XPW3/7VpgrrHYm3SKyAQTujGdkUUUVNVkUUUUIRRRRQhFFJmihCDWPcrETubUjUpHgiSwDnrUk4PsxWw1WtZaVTqZuKO6u51sKUQrY2sg4yPYKXK3E2wV7Z1Q2CoD36c1ks20qi6ctl0xvkuupOOgAjZ9yqvHI7CxFuE4j6biWUn8oyf1D0VPXTSLc3SkaxtyA2Y2wUPFGd44nGekFXT01IaTsfyesyIBdDygtS1OBOztEnq39GKWyLC8FXanaLZqVzL8RP9Xus/5Ys994ON57mV+qq1bGY9s1NCTdWkOxgtta9obilaQUq7cZGfJWm600a7qWYw+3ORGDTRbwpoqzk5zxFNtQ6A78CCpuc2y7HipYcUWiec2RuPEY6ai+JxcXBOpq+BlO2Jx5EHt0Uvr/AH6NuePET+pNZ1pidEj6K1Gw/JabedSnm21LAUvdjcOmtViWwmxN225uJlfsOZdWElIcGMZxk78Vn0zktlCSe47iyWCdxdQdpPo4n0VORrrggKtQzwNjdDK62YIPW34XryRvsxI93elOoZaSWgpbigkD6XSfLWht3a2uNqW3PiqQhG2pSXkkBOcZO/hkEZqJsmlo1psD9saWHFvpVzjy0DwlEYBx1DoFMZOig/zP/VoTsRmY6wG9ziUBW0Dv4KUUH+E9dTaHNaAq9TJDUTukJsCrEq821MhEczGucXjZAVkb8Y38N+RjrzT7I66padJy0LDSXoy2FtpQt1STtgAYOyMHB3nfnxerfcwKmCeaqStY22A3XVFFFdSkUhpaQ0IVI5TL7crI3ANskcyXlLCzsJVnAGOIPXVF+XmpfvIeob/tq/8AKJp24X9EEW5LR5hSyvnF7PEDGNx6qpfzb6h8SJ68/CoG98ljVYqTKcF7dk0+XmpfvL+Q38KPl5qX7y/kt/207+bfUPiRPXn4UfNvqHxInrz8K5ZyrYazumny81L95fyG/wC2j5eal+8v5Dfwp382+ofEievPwo+bfUPiRPXn4UWcjDWd00+XmpfvL+Q3/bR8vNS/eX8hv+2nfzb6h8SJ68/Cj5t9Q+JE9efhRZyMNZ3TT5eal+8h6hv+2j5eal+8v5Lf9tO/m31D4kT15+FHzb6h8SJ68/CixRhrO6afLzUv3l/Jb+FHy81L95fyW/hTv5t9Q+JE9efhR82+ofEievPwos5GGs/6XjE1zqNyWwhdxylTiQRzKOBPkraxWPRuTu/tSWXFoi7KHEqOH9+AR2VsI31Jt+a0qATAO3t/euqKKKktBFFFFCFnvK5IfYi24sPOtEuLzzaynPg9lZp3fO+2yvXK+NFFLdqvPV7nCc2KO+E77bK9cr40d8J322V65XxooqN1Sxu6o74Tvtsr1yvjR3wnfbZXrlfGiii67jd1R3wnfbZXrlfGjvhO+2yvXK+NFFF1zG7qjvhO+2yvXK+NHfCd9tleuV8aKKLruN3VHfCd9tleuV8aO+E77bK9cr40UUXRjd1XtCnzTNj5mSSOdRuLyt+8dtfQo4miiptWxstxLXXSilooqa1V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34302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 dirty="0">
              <a:solidFill>
                <a:srgbClr val="000000"/>
              </a:solidFill>
            </a:endParaRPr>
          </a:p>
        </p:txBody>
      </p:sp>
      <p:sp>
        <p:nvSpPr>
          <p:cNvPr id="1019906" name="AutoShape 2" descr="data:image/jpg;base64,/9j/4AAQSkZJRgABAQAAAQABAAD/2wBDAAkGBwgHBgkIBwgKCgkLDRYPDQwMDRsUFRAWIB0iIiAdHx8kKDQsJCYxJx8fLT0tMTU3Ojo6Iys/RD84QzQ5Ojf/2wBDAQoKCg0MDRoPDxo3JR8lNzc3Nzc3Nzc3Nzc3Nzc3Nzc3Nzc3Nzc3Nzc3Nzc3Nzc3Nzc3Nzc3Nzc3Nzc3Nzc3Nzf/wAARCABOAE4DASIAAhEBAxEB/8QAGwAAAQUBAQAAAAAAAAAAAAAAAgABAwQGBQf/xAA1EAACAQMDAwIEAwYHAAAAAAABAgMABBEFITEGEkFRYRMigZEUUnEHFTJCobEjMzRiweHw/8QAGQEAAgMBAAAAAAAAAAAAAAAAAQMAAgQF/8QAJhEAAgIBAwMDBQAAAAAAAAAAAAECEQMEITESIkETMlFCgbHB4f/aAAwDAQACEQMRAD8A83ZdvX3oQuTgVOeB70P8JznApIq2CqDzT7A8/rTEngbmnSMu4CAs3oBn2qXSslNhBxyFpZzsfHFXJdMv4kSSSznEbp3qxQ7rgb/puPvVSSNo5GjkUqysVIPgjYiqqcXwyNNciOAeaRI7hXbOk6ZJpAubXUg12qjvt5OxD3E4xgtn6ju+lQDpnXWjEkej37IeGS3ZgfsKrHLCWyZaWOS8HJ42pgaOWKSF2jmRo3XZlYYKn0I8UFMKhFh2jnNATmlT4qMggOK2/wCzz8NIjxKqNcrKGIYjdCVGcEHbt7s+OMjisRsORkelb/Q7ro7U4oH1B7jR9UijVDcQOUR2Che8YyAT5yPPmsmrv06Sf2G4PdZs2mvb63iaZI443RnbOERR3FWHy78EHnYAnOTkeS9QTfvDVb68tELWqyhQ6Ke1VACoSTxkLn3rc/u63snJ6n183GlQoyqIpf8AVdzd4AC7kb7gZ3wM4FZvq3qe01Ozh0zQtOjsdMhf4naFAaVsEAnHGxPOTvWLRqccjd3+F/R2anGihpfUd7ZWwtAiTwcKjjGPGNv4hvwwPtXoWvPbdJaNHfppFqJ7gqgQOw7XKlmG2PlHGNs8Vx+ieiDm01jViSGYSwW2OQOGc+BwQPO1df8AaJYTaubOAzwWVrb98ry3TY7mI3Cjk4Vcn3aqT1GGWr6FKkrv9IMIz9OjyrU7+XU72S7mUKXwAoJIAAwBkkn7mqtTXscNvcyRQXC3ManAlRSob6HcVATXajVKjI7vcPtwxpAUicUOaJUc80LOqABzgkbHFEu/r96lt4XmftgR5G/Kikmo2krYTQ9L9PXnVEEVsuo28Vtbl3MLkl4u4jJCY/mwPPitf0/05pSQRX+naBqmpSFcwyXzRxQN6Nu3H0NSdD2UfTOgXd1r066ebt8KZB84UA4wOTuePasj1n1VJrUkdhp/fBpFoqx29vnBIUYDH3x48feuXjmtTklH6Vtt5+WaX2RTfJpdY6nfQHuLq+1aPUNbkXshtLRybSyT3473x6/91nU1K76kgS0jlme5mjD393KSQE7tkRdtssowMZOB6msk3AHFdHR9XTToLmF42YXAAdlIyAM+Mj8x++fFacunhFXCO6Bhy3KpPYm1/T9Ot7aKXT5JD2SGFy7ZErDllPG22cDHzDGeTwmOdlyCOas3l8blk/ljjTsijB2Uf8k+TVaN1I2JOKfiUox7mVyuLl2ILtYmpFj/ADcUwc9x2p9/JNMM5a06wn1G9jtLNQ80mSATgAAZJJ4AxXYXWf3CjW2gTn4pH+Pfdv8AmN/szwgycHGTknbauDBPNA7mCWSIuhjcoxHcp5Bx49qDP/jSp4+vafHwXjPoW3JPeXl3eSmW/uJp5DuWlcsRn+1MbC9LIPwdzmQjsHwW+fJAGNt8k/1rXav1dpt9b30bQ3LteQLEzFVAUoCUKjOw7zkj7c4FdetYVs7WF7GVjbLEFxPgEoIzk7fmiH0JHO9Z45MySUcdDOmLdtmfh0LVZ+34OnXLBxlPkxn71W1DTL7TkhkvLZ4RNn4ZYg92ME/3Fdy262e0eOZNMtzcKoRpPiOO4AALsPQD65rO6xrU+oJbQyIoFsjJH2Z37nZz+m7EbY2ApkHnlOpJJBaxpbPcpOxZu3P600jfh17mzhjtijgjxuwJzSx3ysdu1flAP9a0lC7ng4H0pDuHmm32GacURYvIyKRfI4oWY1Cz+nHNQNWE7YqMyDf9cUzPmonbt480CyVDTSgA77+nrTQIWbubzuKijzJKSTsu2PWrqjzRa8BHkfsT2/ufFFGvw0AbegYd0qL75qYjaoA//9k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350838"/>
            <a:ext cx="742950" cy="7429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19908" name="AutoShape 4" descr="data:image/jpg;base64,/9j/4AAQSkZJRgABAQAAAQABAAD/2wBDAAkGBwgHBgkIBwgKCgkLDRYPDQwMDRsUFRAWIB0iIiAdHx8kKDQsJCYxJx8fLT0tMTU3Ojo6Iys/RD84QzQ5Ojf/2wBDAQoKCg0MDRoPDxo3JR8lNzc3Nzc3Nzc3Nzc3Nzc3Nzc3Nzc3Nzc3Nzc3Nzc3Nzc3Nzc3Nzc3Nzc3Nzc3Nzc3Nzf/wAARCABOAE4DASIAAhEBAxEB/8QAGwAAAQUBAQAAAAAAAAAAAAAAAgABAwQGBQf/xAA1EAACAQMDAwIEAwYHAAAAAAABAgMABBEFITEGEkFRYRMigZEUUnEHFTJCobEjMzRiweHw/8QAGQEAAgMBAAAAAAAAAAAAAAAAAQMAAgQF/8QAJhEAAgIBAwMDBQAAAAAAAAAAAAECEQMEITESIkETMlFCgbHB4f/aAAwDAQACEQMRAD8A83ZdvX3oQuTgVOeB70P8JznApIq2CqDzT7A8/rTEngbmnSMu4CAs3oBn2qXSslNhBxyFpZzsfHFXJdMv4kSSSznEbp3qxQ7rgb/puPvVSSNo5GjkUqysVIPgjYiqqcXwyNNciOAeaRI7hXbOk6ZJpAubXUg12qjvt5OxD3E4xgtn6ju+lQDpnXWjEkej37IeGS3ZgfsKrHLCWyZaWOS8HJ42pgaOWKSF2jmRo3XZlYYKn0I8UFMKhFh2jnNATmlT4qMggOK2/wCzz8NIjxKqNcrKGIYjdCVGcEHbt7s+OMjisRsORkelb/Q7ro7U4oH1B7jR9UijVDcQOUR2Che8YyAT5yPPmsmrv06Sf2G4PdZs2mvb63iaZI443RnbOERR3FWHy78EHnYAnOTkeS9QTfvDVb68tELWqyhQ6Ke1VACoSTxkLn3rc/u63snJ6n183GlQoyqIpf8AVdzd4AC7kb7gZ3wM4FZvq3qe01Ozh0zQtOjsdMhf4naFAaVsEAnHGxPOTvWLRqccjd3+F/R2anGihpfUd7ZWwtAiTwcKjjGPGNv4hvwwPtXoWvPbdJaNHfppFqJ7gqgQOw7XKlmG2PlHGNs8Vx+ieiDm01jViSGYSwW2OQOGc+BwQPO1df8AaJYTaubOAzwWVrb98ry3TY7mI3Cjk4Vcn3aqT1GGWr6FKkrv9IMIz9OjyrU7+XU72S7mUKXwAoJIAAwBkkn7mqtTXscNvcyRQXC3ManAlRSob6HcVATXajVKjI7vcPtwxpAUicUOaJUc80LOqABzgkbHFEu/r96lt4XmftgR5G/Kikmo2krYTQ9L9PXnVEEVsuo28Vtbl3MLkl4u4jJCY/mwPPitf0/05pSQRX+naBqmpSFcwyXzRxQN6Nu3H0NSdD2UfTOgXd1r066ebt8KZB84UA4wOTuePasj1n1VJrUkdhp/fBpFoqx29vnBIUYDH3x48feuXjmtTklH6Vtt5+WaX2RTfJpdY6nfQHuLq+1aPUNbkXshtLRybSyT3473x6/91nU1K76kgS0jlme5mjD393KSQE7tkRdtssowMZOB6msk3AHFdHR9XTToLmF42YXAAdlIyAM+Mj8x++fFacunhFXCO6Bhy3KpPYm1/T9Ot7aKXT5JD2SGFy7ZErDllPG22cDHzDGeTwmOdlyCOas3l8blk/ljjTsijB2Uf8k+TVaN1I2JOKfiUox7mVyuLl2ILtYmpFj/ADcUwc9x2p9/JNMM5a06wn1G9jtLNQ80mSATgAAZJJ4AxXYXWf3CjW2gTn4pH+Pfdv8AmN/szwgycHGTknbauDBPNA7mCWSIuhjcoxHcp5Bx49qDP/jSp4+vafHwXjPoW3JPeXl3eSmW/uJp5DuWlcsRn+1MbC9LIPwdzmQjsHwW+fJAGNt8k/1rXav1dpt9b30bQ3LteQLEzFVAUoCUKjOw7zkj7c4FdetYVs7WF7GVjbLEFxPgEoIzk7fmiH0JHO9Z45MySUcdDOmLdtmfh0LVZ+34OnXLBxlPkxn71W1DTL7TkhkvLZ4RNn4ZYg92ME/3Fdy262e0eOZNMtzcKoRpPiOO4AALsPQD65rO6xrU+oJbQyIoFsjJH2Z37nZz+m7EbY2ApkHnlOpJJBaxpbPcpOxZu3P600jfh17mzhjtijgjxuwJzSx3ysdu1flAP9a0lC7ng4H0pDuHmm32GacURYvIyKRfI4oWY1Cz+nHNQNWE7YqMyDf9cUzPmonbt480CyVDTSgA77+nrTQIWbubzuKijzJKSTsu2PWrqjzRa8BHkfsT2/ufFFGvw0AbegYd0qL75qYjaoA//9k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350838"/>
            <a:ext cx="742950" cy="7429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179387"/>
            <a:ext cx="9144000" cy="313932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NZ" sz="6600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itchFamily="34" charset="0"/>
              </a:rPr>
              <a:t>Ravensdown Shipping Services Pty Ltd Melbourne</a:t>
            </a:r>
            <a:endParaRPr lang="en-US" sz="6600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66526" y="3297881"/>
            <a:ext cx="89774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NZ" sz="540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itchFamily="34" charset="0"/>
              </a:rPr>
              <a:t>Established February 2011 </a:t>
            </a:r>
            <a:endParaRPr lang="en-US" sz="540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AutoShape 2" descr="data:image/jpeg;base64,/9j/4AAQSkZJRgABAQAAAQABAAD/2wBDAAkGBwgHBgkIBwgKCgkLDRYPDQwMDRsUFRAWIB0iIiAdHx8kKDQsJCYxJx8fLT0tMTU3Ojo6Iys/RD84QzQ5Ojf/2wBDAQoKCg0MDRoPDxo3JR8lNzc3Nzc3Nzc3Nzc3Nzc3Nzc3Nzc3Nzc3Nzc3Nzc3Nzc3Nzc3Nzc3Nzc3Nzc3Nzc3Nzf/wAARCAB0AJsDASIAAhEBAxEB/8QAHAABAAIDAQEBAAAAAAAAAAAAAAUGAQQHAwII/8QAOhAAAQMDAwIFAwICCAcAAAAAAQIDBAAFEQYSITFBBxMUImEyUXEVgSMmFyQzQlOSocE3UmJ1kaLD/8QAFAEBAAAAAAAAAAAAAAAAAAAAAP/EABQRAQAAAAAAAAAAAAAAAAAAAAD/2gAMAwEAAhEDEQA/AOG0pSgUpSgUpSgUpSgUpSgUpSgUpSgUpXrHjvynksxmXHnV52ttpKlH8AUHlSlKBSlKBSlKBSlKBSlKBSlKBSlZAzQYpWxEgy5qlJhxnpCkjJDLZWR+cCrBB8PNWzcFuySWhlIJkAMlO44BIUQcZ+KCr0rp8Hwau3vN1ucKGEyWo6ggF1QU5txxwP76e9XbTPhhpO1PMLuO+5SDJeaxJVhseWFEkIHXgdyaDjmktF3rVcgJtkbEcLCXJTx2tNk9ie56cDJ5FdUnadtHh/oa4ToDgeub0cNouK2lKJUoqQoJA4QORjJ56nOBV8tQkT7XDcfjojxTCgSG4LC0tLQ+lSnFpwcADPljHGcEVx7xw1KbhcY9lSmayIRK5DD7rak7yBswGyRwkn592KDl561isnk1igUpSgUpSgUpSgUpQUGQCelSFksd0vssRbRAflvd0tJyE/Kj0SPk4q/aN8KJM2FJuuoiuJFYQFpidHXPaFDd/wAoII+fxXdLNb4FkuLtttcVqLFahtrDbScc718n7n5NBx/Tfgi67JjDUdyQ0l9tTiWYXuUQNvVahgfV2B/NXSw6H0lbrvZmWLKw8ZlvekLXJJe97amcYCiQP7RXQCrBbJyH16UeSvIk21xSfn2NK/2qtWG7tSLloGQh3KZES4tDn6iC3x/6/wClBMxJoDFqisobZblWGU5tQkJ9yCyBjHwtVR1y1AVouVybUstv6XjT2uccoW6o4HY+9P8ApXrpiy3Z6LpqTOSiMYzE5h9p7IdKHF/wwlP32pSTnHSpW06ftNqahR0NOTZkKF6NPnqAcLO4E+w4SoZxz8d6DQns3K43S7sQ4qgz+pWyW2877ULCdilgE9cBtPTuoVvNRYdsfSmc+xInetkvxUvq9OR5u4lLeeFqCcjOfv0r1mXdakuJZK3PLBDiWWd5bSAf7WMrCyOMezJOftVG1NrCHBtyyqQ15LyFhtlATNhyVDq2tlZS6yrtjhIzznFBs+IWqI0C3Ofq0RL7gBLduvVsClOKJABbeQfLwM5OMn5r8+PvKfdW64rK1Kya3LzdXrnJ3ltLEdJJYitrUWmAccICicDjNR1ApSlApSlApSlApSlAq7eDLTT/AIk2Vt5tDiNzqsLTkZDSyDj7ggVDaVszF5lONvuhCWkA480N5JOMlRB2pHc4PUDHORaPDmG3avFqytMqUUK3KSHMb072VcKx35+MjBwM4oO0aonKZsWtXWj7o7YI/PkoNbDk7+b7swTyixtOj/O7n/aqpen5M0+JlritOPPqXEQ02gZKi40lAA/y1dYVpZRfjdXJGy6PW5qKY6yClKUncTtz7uT1BxQQmmrNNlwtCTQoMs2y3H1DS8hxSlshCU7cdM5PP2H7Sljtdq03AgWi3BtMiGhaI4uHDjm87lhK8dyATtyOBxwK9L3dWIKf5it8liMnkXGKVLbb57qRhxv7klO3/qNRUp66Srep20O23WFmWDvjurQl4c9ErSNisfIB46k80EhdrqmMv00lxmK44rCY13GI8hRzhLb4yASR09xAH0jOagLzeEw0hi5EQTncmJfAXIzhGSCzLTnaeMjOTj+6KoV68R49qbTHsLk95krUzLst6bTIaaA4OHCor68AZI69OBXMrhdZs8eW/Ic9MlaltxkrV5TJPZCCcJHbjtQXrVHiSZLCI1sadWUpUkOz1h52GvGMx5CSFkdfcvJNUCdOk3GS5KnPuyJLmCt51RUpWBjknrwK1yc9axQKUpQKUpQKUpQKUpQKUpQeseS/FdDsZ5xl0ZAW2spUM9eRV18IIk64+INvmNNuvCO6p+U8TkISQcqUo9yT+TVf0hpyXqq/R7TBWhDjuSpxZ4bQOqvn8Cul6rULZZ52iPD1hx4QmfPvUtojzXcEBSeOT1GQOg9v3oOsafgWpyVdr1Y7kiRIuziHHX21pcQAhO1CQB2AJz3OTyOMaOorz+mxy1rCyGTbAQr18NsvNIIGdy0fW0QRwRuA492a/PGn7BqQRWbtaZHoWn1BtmR65McuKKlAJB3A5yhXHxV9sniH4gWgOou9tTdGGJot7nmgIcD56ICk9enXBHI555C3i5y2La7ddC6qhXW3sN+Y5Auz24toAycOEhaeP8TP5rjesNYRbxNanWG0JsUlbaky3Ij5SXyrqCE4GP2yc81IaniRdZ6j2aYssK2SkfwpEYzW0l5/Jz5acgEDHVI56mq7ctI3W2+nTJEXzZKkhhlElCnHApRSlSUg5KSQRnpQQROTWKmZ2l7xb2rg7Lhltu3PpjyVFQ9i1fSMZyc/cV9RNKXqZ+leRDUf1UrEPKgPM2fV16fv1oISlTVu0td7iuWliOEeiUpMkvLS2GSkKUrdk8YCFZ/Fat2s060+QZjafKkILjDzbiXG3Ug4JSpJIOD1HUd6CPpSlApSlApSlApSlApSlBLaau1ys1zTJsxV61bamW9qSpXvGPaB3+3zW9pi+TrMi6u28y03BxDamn2k7i2UupUor+CAQc5Bzg8VM+FbTcCZJ1JI9Ni3bW4wkvpZQ4+vPAUogEhAWcfir+iytWbVutH4ePQ3KxOTI6kcpIWfdg9Pqz+xFBV7lry23DSbsSFBn2xavc65GjocZDqi4VhJUrKElTmRjkdu1fX9I4uE6X6a0yHkvwUOeUlsLPr0FJDxAP0BQHz0qPsv/A3UP/dWf/nXr4Cqxqq6HcU4tD/uSOR7m6CG0ZLjWFdxVKjXNu8uMeVEcZhhwxkK4cXtUtJ3EEpB6DJ69KlXtZ2xxNobgpuEhy2w0R4sZ2G1tdfTvCHCoLK+qknaOhHWulaTW/Jk6YmIdXKg/ocpDcuQrEhxzcjcFp5wBjjClD56Z5H4YxEN3KVfnhFKLS2lbKZTyW21SVZDQKlcDGFK+/t4oJa860s96sEu3Tolwh3KYI4lKZZS4kvM5TkBTgVynYOeeO9brep/RsKiXDTl2jMNOhVl2sL3gBlTR3bld0bT7e4J681bRYY0DVepNT2tDL8mTZzcLQEhK0+YUkOKTj6iFbeR/i/NULwfv13leIdriyrnMfYfccW426+pYWoMuYJyetBsQNdx5domM3e2zFXWQwuJMnRGQvzQppbTalpKk+8FZB7qAHPAFVnWEpTdqslkTAnRWLc26pLk9jynXlOK3KO3nCeAAMn5NdDvExGj9Q2KdHQqTph15595yMCVuSTuDinMHG5HO0HoEq7jNVHxItDbFttt3td/k3exy3HfSCSpRcYWSCtJz1yR9h0/chQKUpQKUpQKUpQKUpQKUpQbirnLVa27YXf6k28Xw0EgAuEYKicZJxxzU1E17qaHHjx49zIZjxzGaSuO0va0cZRyk5HtHX7VWaUFnRr7UjaHm0T2g08oKcb9ExsUQAAduzGcAVoWvU13tN0k3O3S/ImSQtLzgaQQoKUFKG0jABIHQVD0oLI3rvUrc5ma3dFofYYMdra02ENtkglKUbdozgdB2Fal21ReLvDTDnyW1RkuBzym47bQ3AEAnYkZ4J/81DUoJ+LrPUUSPb2I11ebbt+70uEpy2D1G7GSn4JI6ccCvZGub+zKblRZMeM+hzzN8aEy0Vr2lO5W1A3cKPXjv1qtUoLDB1rqGAw7HjXE+Q6+p9bbrDbiStQIUQFJIGQTkDjk/eo+7Xufd/JTNdSW46SlhlptLTbQJydqEgJGe5xk8ZqOpQKUpQKUpQKUpQKUpQKUpQKUpQKUpQKUpQKUpQKUpQKUpQKUpQKUpQf/2Q=="/>
          <p:cNvSpPr>
            <a:spLocks noChangeAspect="1" noChangeArrowheads="1"/>
          </p:cNvSpPr>
          <p:nvPr/>
        </p:nvSpPr>
        <p:spPr bwMode="auto">
          <a:xfrm>
            <a:off x="63500" y="-525463"/>
            <a:ext cx="1476375" cy="110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rgbClr val="000000"/>
              </a:solidFill>
            </a:endParaRPr>
          </a:p>
        </p:txBody>
      </p:sp>
      <p:sp>
        <p:nvSpPr>
          <p:cNvPr id="3" name="AutoShape 4" descr="data:image/jpeg;base64,/9j/4AAQSkZJRgABAQAAAQABAAD/2wBDAAkGBwgHBgkIBwgKCgkLDRYPDQwMDRsUFRAWIB0iIiAdHx8kKDQsJCYxJx8fLT0tMTU3Ojo6Iys/RD84QzQ5Ojf/2wBDAQoKCg0MDRoPDxo3JR8lNzc3Nzc3Nzc3Nzc3Nzc3Nzc3Nzc3Nzc3Nzc3Nzc3Nzc3Nzc3Nzc3Nzc3Nzc3Nzc3Nzf/wAARCAB0AJsDASIAAhEBAxEB/8QAHAABAAIDAQEBAAAAAAAAAAAAAAUGAQQHAwII/8QAOhAAAQMDAwIFAwICCAcAAAAAAQIDBAAFEQYSITFBBxMUImEyUXEVgSMmFyQzQlOSocE3UmJ1kaLD/8QAFAEBAAAAAAAAAAAAAAAAAAAAAP/EABQRAQAAAAAAAAAAAAAAAAAAAAD/2gAMAwEAAhEDEQA/AOG0pSgUpSgUpSgUpSgUpSgUpSgUpSgUpXrHjvynksxmXHnV52ttpKlH8AUHlSlKBSlKBSlKBSlKBSlKBSlKBSlZAzQYpWxEgy5qlJhxnpCkjJDLZWR+cCrBB8PNWzcFuySWhlIJkAMlO44BIUQcZ+KCr0rp8Hwau3vN1ucKGEyWo6ggF1QU5txxwP76e9XbTPhhpO1PMLuO+5SDJeaxJVhseWFEkIHXgdyaDjmktF3rVcgJtkbEcLCXJTx2tNk9ie56cDJ5FdUnadtHh/oa4ToDgeub0cNouK2lKJUoqQoJA4QORjJ56nOBV8tQkT7XDcfjojxTCgSG4LC0tLQ+lSnFpwcADPljHGcEVx7xw1KbhcY9lSmayIRK5DD7rak7yBswGyRwkn592KDl561isnk1igUpSgUpSgUpSgUpQUGQCelSFksd0vssRbRAflvd0tJyE/Kj0SPk4q/aN8KJM2FJuuoiuJFYQFpidHXPaFDd/wAoII+fxXdLNb4FkuLtttcVqLFahtrDbScc718n7n5NBx/Tfgi67JjDUdyQ0l9tTiWYXuUQNvVahgfV2B/NXSw6H0lbrvZmWLKw8ZlvekLXJJe97amcYCiQP7RXQCrBbJyH16UeSvIk21xSfn2NK/2qtWG7tSLloGQh3KZES4tDn6iC3x/6/wClBMxJoDFqisobZblWGU5tQkJ9yCyBjHwtVR1y1AVouVybUstv6XjT2uccoW6o4HY+9P8ApXrpiy3Z6LpqTOSiMYzE5h9p7IdKHF/wwlP32pSTnHSpW06ftNqahR0NOTZkKF6NPnqAcLO4E+w4SoZxz8d6DQns3K43S7sQ4qgz+pWyW2877ULCdilgE9cBtPTuoVvNRYdsfSmc+xInetkvxUvq9OR5u4lLeeFqCcjOfv0r1mXdakuJZK3PLBDiWWd5bSAf7WMrCyOMezJOftVG1NrCHBtyyqQ15LyFhtlATNhyVDq2tlZS6yrtjhIzznFBs+IWqI0C3Ofq0RL7gBLduvVsClOKJABbeQfLwM5OMn5r8+PvKfdW64rK1Kya3LzdXrnJ3ltLEdJJYitrUWmAccICicDjNR1ApSlApSlApSlApSlAq7eDLTT/AIk2Vt5tDiNzqsLTkZDSyDj7ggVDaVszF5lONvuhCWkA480N5JOMlRB2pHc4PUDHORaPDmG3avFqytMqUUK3KSHMb072VcKx35+MjBwM4oO0aonKZsWtXWj7o7YI/PkoNbDk7+b7swTyixtOj/O7n/aqpen5M0+JlritOPPqXEQ02gZKi40lAA/y1dYVpZRfjdXJGy6PW5qKY6yClKUncTtz7uT1BxQQmmrNNlwtCTQoMs2y3H1DS8hxSlshCU7cdM5PP2H7Sljtdq03AgWi3BtMiGhaI4uHDjm87lhK8dyATtyOBxwK9L3dWIKf5it8liMnkXGKVLbb57qRhxv7klO3/qNRUp66Srep20O23WFmWDvjurQl4c9ErSNisfIB46k80EhdrqmMv00lxmK44rCY13GI8hRzhLb4yASR09xAH0jOagLzeEw0hi5EQTncmJfAXIzhGSCzLTnaeMjOTj+6KoV68R49qbTHsLk95krUzLst6bTIaaA4OHCor68AZI69OBXMrhdZs8eW/Ic9MlaltxkrV5TJPZCCcJHbjtQXrVHiSZLCI1sadWUpUkOz1h52GvGMx5CSFkdfcvJNUCdOk3GS5KnPuyJLmCt51RUpWBjknrwK1yc9axQKUpQKUpQKUpQKUpQKUpQeseS/FdDsZ5xl0ZAW2spUM9eRV18IIk64+INvmNNuvCO6p+U8TkISQcqUo9yT+TVf0hpyXqq/R7TBWhDjuSpxZ4bQOqvn8Cul6rULZZ52iPD1hx4QmfPvUtojzXcEBSeOT1GQOg9v3oOsafgWpyVdr1Y7kiRIuziHHX21pcQAhO1CQB2AJz3OTyOMaOorz+mxy1rCyGTbAQr18NsvNIIGdy0fW0QRwRuA492a/PGn7BqQRWbtaZHoWn1BtmR65McuKKlAJB3A5yhXHxV9sniH4gWgOou9tTdGGJot7nmgIcD56ICk9enXBHI555C3i5y2La7ddC6qhXW3sN+Y5Auz24toAycOEhaeP8TP5rjesNYRbxNanWG0JsUlbaky3Ij5SXyrqCE4GP2yc81IaniRdZ6j2aYssK2SkfwpEYzW0l5/Jz5acgEDHVI56mq7ctI3W2+nTJEXzZKkhhlElCnHApRSlSUg5KSQRnpQQROTWKmZ2l7xb2rg7Lhltu3PpjyVFQ9i1fSMZyc/cV9RNKXqZ+leRDUf1UrEPKgPM2fV16fv1oISlTVu0td7iuWliOEeiUpMkvLS2GSkKUrdk8YCFZ/Fat2s060+QZjafKkILjDzbiXG3Ug4JSpJIOD1HUd6CPpSlApSlApSlApSlApSlBLaau1ys1zTJsxV61bamW9qSpXvGPaB3+3zW9pi+TrMi6u28y03BxDamn2k7i2UupUor+CAQc5Bzg8VM+FbTcCZJ1JI9Ni3bW4wkvpZQ4+vPAUogEhAWcfir+iytWbVutH4ePQ3KxOTI6kcpIWfdg9Pqz+xFBV7lry23DSbsSFBn2xavc65GjocZDqi4VhJUrKElTmRjkdu1fX9I4uE6X6a0yHkvwUOeUlsLPr0FJDxAP0BQHz0qPsv/A3UP/dWf/nXr4Cqxqq6HcU4tD/uSOR7m6CG0ZLjWFdxVKjXNu8uMeVEcZhhwxkK4cXtUtJ3EEpB6DJ69KlXtZ2xxNobgpuEhy2w0R4sZ2G1tdfTvCHCoLK+qknaOhHWulaTW/Jk6YmIdXKg/ocpDcuQrEhxzcjcFp5wBjjClD56Z5H4YxEN3KVfnhFKLS2lbKZTyW21SVZDQKlcDGFK+/t4oJa860s96sEu3Tolwh3KYI4lKZZS4kvM5TkBTgVynYOeeO9brep/RsKiXDTl2jMNOhVl2sL3gBlTR3bld0bT7e4J681bRYY0DVepNT2tDL8mTZzcLQEhK0+YUkOKTj6iFbeR/i/NULwfv13leIdriyrnMfYfccW426+pYWoMuYJyetBsQNdx5domM3e2zFXWQwuJMnRGQvzQppbTalpKk+8FZB7qAHPAFVnWEpTdqslkTAnRWLc26pLk9jynXlOK3KO3nCeAAMn5NdDvExGj9Q2KdHQqTph15595yMCVuSTuDinMHG5HO0HoEq7jNVHxItDbFttt3td/k3exy3HfSCSpRcYWSCtJz1yR9h0/chQKUpQKUpQKUpQKUpQKUpQbirnLVa27YXf6k28Xw0EgAuEYKicZJxxzU1E17qaHHjx49zIZjxzGaSuO0va0cZRyk5HtHX7VWaUFnRr7UjaHm0T2g08oKcb9ExsUQAAduzGcAVoWvU13tN0k3O3S/ImSQtLzgaQQoKUFKG0jABIHQVD0oLI3rvUrc5ma3dFofYYMdra02ENtkglKUbdozgdB2Fal21ReLvDTDnyW1RkuBzym47bQ3AEAnYkZ4J/81DUoJ+LrPUUSPb2I11ebbt+70uEpy2D1G7GSn4JI6ccCvZGub+zKblRZMeM+hzzN8aEy0Vr2lO5W1A3cKPXjv1qtUoLDB1rqGAw7HjXE+Q6+p9bbrDbiStQIUQFJIGQTkDjk/eo+7Xufd/JTNdSW46SlhlptLTbQJydqEgJGe5xk8ZqOpQKUpQKUpQKUpQKUpQKUpQKUpQKUpQKUpQKUpQKUpQKUpQKUpQKUpQf/2Q=="/>
          <p:cNvSpPr>
            <a:spLocks noChangeAspect="1" noChangeArrowheads="1"/>
          </p:cNvSpPr>
          <p:nvPr/>
        </p:nvSpPr>
        <p:spPr bwMode="auto">
          <a:xfrm>
            <a:off x="215900" y="-373063"/>
            <a:ext cx="1476375" cy="110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31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 txBox="1">
            <a:spLocks/>
          </p:cNvSpPr>
          <p:nvPr/>
        </p:nvSpPr>
        <p:spPr bwMode="auto">
          <a:xfrm>
            <a:off x="296191" y="302555"/>
            <a:ext cx="6326187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NZ" sz="4400" dirty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Aero Work</a:t>
            </a:r>
          </a:p>
        </p:txBody>
      </p:sp>
      <p:pic>
        <p:nvPicPr>
          <p:cNvPr id="4" name="Picture 3" descr="A plane flying over a field&#10;&#10;Description automatically generated">
            <a:extLst>
              <a:ext uri="{FF2B5EF4-FFF2-40B4-BE49-F238E27FC236}">
                <a16:creationId xmlns:a16="http://schemas.microsoft.com/office/drawing/2014/main" xmlns="" id="{D941EFB7-6352-40EB-944D-0430265B78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91" y="1376941"/>
            <a:ext cx="3843761" cy="2562507"/>
          </a:xfrm>
          <a:prstGeom prst="rect">
            <a:avLst/>
          </a:prstGeom>
        </p:spPr>
      </p:pic>
      <p:pic>
        <p:nvPicPr>
          <p:cNvPr id="5" name="Picture 4" descr="A small plane sitting on top of a grass covered field&#10;&#10;Description automatically generated">
            <a:extLst>
              <a:ext uri="{FF2B5EF4-FFF2-40B4-BE49-F238E27FC236}">
                <a16:creationId xmlns:a16="http://schemas.microsoft.com/office/drawing/2014/main" xmlns="" id="{57A03A23-3C74-47E5-91CB-CEFB575D32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434564"/>
            <a:ext cx="4131606" cy="275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7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en-NZ" dirty="0">
                <a:solidFill>
                  <a:schemeClr val="tx1"/>
                </a:solidFill>
              </a:rPr>
              <a:t>Aero Works</a:t>
            </a:r>
            <a:br>
              <a:rPr lang="en-NZ" dirty="0">
                <a:solidFill>
                  <a:schemeClr val="tx1"/>
                </a:solidFill>
              </a:rPr>
            </a:br>
            <a:endParaRPr lang="en-NZ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856984" cy="4857403"/>
          </a:xfrm>
        </p:spPr>
        <p:txBody>
          <a:bodyPr/>
          <a:lstStyle/>
          <a:p>
            <a:r>
              <a:rPr lang="en-NZ" dirty="0"/>
              <a:t>Successful consolidation of assets of </a:t>
            </a:r>
            <a:r>
              <a:rPr lang="en-NZ" sz="3600" dirty="0" err="1"/>
              <a:t>Taumarunui</a:t>
            </a:r>
            <a:r>
              <a:rPr lang="en-NZ" sz="3600" dirty="0"/>
              <a:t> Aerial Co-operative (TAC)</a:t>
            </a:r>
          </a:p>
          <a:p>
            <a:r>
              <a:rPr lang="en-NZ" dirty="0"/>
              <a:t>Complete fleet now contains</a:t>
            </a:r>
          </a:p>
          <a:p>
            <a:pPr lvl="1"/>
            <a:r>
              <a:rPr lang="en-NZ" sz="3600" b="1" dirty="0">
                <a:solidFill>
                  <a:srgbClr val="FF0000"/>
                </a:solidFill>
              </a:rPr>
              <a:t>12 </a:t>
            </a:r>
            <a:r>
              <a:rPr lang="en-NZ" sz="3600" b="1" dirty="0" err="1">
                <a:solidFill>
                  <a:srgbClr val="FF0000"/>
                </a:solidFill>
              </a:rPr>
              <a:t>Crescos</a:t>
            </a:r>
            <a:endParaRPr lang="en-NZ" sz="3600" b="1" dirty="0">
              <a:solidFill>
                <a:srgbClr val="FF0000"/>
              </a:solidFill>
            </a:endParaRPr>
          </a:p>
          <a:p>
            <a:pPr lvl="1"/>
            <a:r>
              <a:rPr lang="en-NZ" sz="3600" b="1" dirty="0">
                <a:solidFill>
                  <a:srgbClr val="FF0000"/>
                </a:solidFill>
              </a:rPr>
              <a:t> 2 Fletchers for fixed wing</a:t>
            </a:r>
          </a:p>
          <a:p>
            <a:r>
              <a:rPr lang="en-NZ" dirty="0"/>
              <a:t>Strengthened aerial service to area with 75% Ravensdown shareholders</a:t>
            </a:r>
          </a:p>
          <a:p>
            <a:r>
              <a:rPr lang="en-NZ" dirty="0"/>
              <a:t>Commenced - June 2011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1556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erial Spreading Map.jpg"/>
          <p:cNvPicPr>
            <a:picLocks noChangeAspect="1"/>
          </p:cNvPicPr>
          <p:nvPr/>
        </p:nvPicPr>
        <p:blipFill>
          <a:blip r:embed="rId2" cstate="print"/>
          <a:srcRect l="25373" t="2679" r="25373" b="3788"/>
          <a:stretch>
            <a:fillRect/>
          </a:stretch>
        </p:blipFill>
        <p:spPr>
          <a:xfrm>
            <a:off x="3861265" y="0"/>
            <a:ext cx="481519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229600" cy="1143000"/>
          </a:xfrm>
        </p:spPr>
        <p:txBody>
          <a:bodyPr/>
          <a:lstStyle/>
          <a:p>
            <a:r>
              <a:rPr lang="en-NZ" dirty="0"/>
              <a:t>Ground</a:t>
            </a:r>
            <a:r>
              <a:rPr lang="en-NZ" dirty="0" smtClean="0">
                <a:solidFill>
                  <a:schemeClr val="tx1"/>
                </a:solidFill>
              </a:rPr>
              <a:t> </a:t>
            </a:r>
            <a:r>
              <a:rPr lang="en-NZ" dirty="0"/>
              <a:t>Spreading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3851920" y="1124744"/>
            <a:ext cx="2664296" cy="0"/>
          </a:xfrm>
          <a:prstGeom prst="line">
            <a:avLst/>
          </a:prstGeom>
          <a:solidFill>
            <a:schemeClr val="accent1"/>
          </a:solidFill>
          <a:ln w="698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6444208" y="404664"/>
            <a:ext cx="269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/>
              <a:t>Spreading Northland (4)</a:t>
            </a:r>
            <a:endParaRPr lang="en-NZ" dirty="0"/>
          </a:p>
        </p:txBody>
      </p:sp>
      <p:sp>
        <p:nvSpPr>
          <p:cNvPr id="7" name="TextBox 6"/>
          <p:cNvSpPr txBox="1"/>
          <p:nvPr/>
        </p:nvSpPr>
        <p:spPr>
          <a:xfrm>
            <a:off x="4716016" y="1628800"/>
            <a:ext cx="2699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/>
              <a:t>Spreading Waikato (1)</a:t>
            </a:r>
            <a:endParaRPr lang="en-NZ" dirty="0"/>
          </a:p>
        </p:txBody>
      </p:sp>
      <p:sp>
        <p:nvSpPr>
          <p:cNvPr id="8" name="TextBox 7"/>
          <p:cNvSpPr txBox="1"/>
          <p:nvPr/>
        </p:nvSpPr>
        <p:spPr>
          <a:xfrm>
            <a:off x="3923928" y="2204864"/>
            <a:ext cx="2699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/>
              <a:t>Spreading FBT (10)</a:t>
            </a:r>
            <a:endParaRPr lang="en-NZ" dirty="0"/>
          </a:p>
        </p:txBody>
      </p:sp>
      <p:sp>
        <p:nvSpPr>
          <p:cNvPr id="9" name="TextBox 8"/>
          <p:cNvSpPr txBox="1"/>
          <p:nvPr/>
        </p:nvSpPr>
        <p:spPr>
          <a:xfrm>
            <a:off x="3995936" y="2492896"/>
            <a:ext cx="313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/>
              <a:t>Spreading </a:t>
            </a:r>
            <a:r>
              <a:rPr lang="en-NZ" dirty="0" err="1" smtClean="0"/>
              <a:t>Sandford</a:t>
            </a:r>
            <a:r>
              <a:rPr lang="en-NZ" dirty="0" smtClean="0"/>
              <a:t> (12)</a:t>
            </a:r>
            <a:endParaRPr lang="en-NZ" dirty="0"/>
          </a:p>
        </p:txBody>
      </p:sp>
      <p:sp>
        <p:nvSpPr>
          <p:cNvPr id="10" name="TextBox 9"/>
          <p:cNvSpPr txBox="1"/>
          <p:nvPr/>
        </p:nvSpPr>
        <p:spPr>
          <a:xfrm>
            <a:off x="3995936" y="2780928"/>
            <a:ext cx="313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/>
              <a:t>Rural Bulk Spreading (6)</a:t>
            </a:r>
            <a:endParaRPr lang="en-NZ" dirty="0"/>
          </a:p>
        </p:txBody>
      </p:sp>
      <p:sp>
        <p:nvSpPr>
          <p:cNvPr id="11" name="TextBox 10"/>
          <p:cNvSpPr txBox="1"/>
          <p:nvPr/>
        </p:nvSpPr>
        <p:spPr>
          <a:xfrm>
            <a:off x="7236296" y="2564904"/>
            <a:ext cx="2339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/>
              <a:t>Rae Brothers </a:t>
            </a:r>
          </a:p>
          <a:p>
            <a:pPr algn="ctr"/>
            <a:r>
              <a:rPr lang="en-NZ" dirty="0" smtClean="0"/>
              <a:t>(3)</a:t>
            </a:r>
            <a:endParaRPr lang="en-NZ" dirty="0"/>
          </a:p>
        </p:txBody>
      </p:sp>
      <p:sp>
        <p:nvSpPr>
          <p:cNvPr id="12" name="TextBox 11"/>
          <p:cNvSpPr txBox="1"/>
          <p:nvPr/>
        </p:nvSpPr>
        <p:spPr>
          <a:xfrm>
            <a:off x="6012160" y="4509120"/>
            <a:ext cx="313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/>
              <a:t>Spreading Canterbury (9)</a:t>
            </a:r>
            <a:endParaRPr lang="en-NZ" dirty="0"/>
          </a:p>
        </p:txBody>
      </p:sp>
      <p:sp>
        <p:nvSpPr>
          <p:cNvPr id="13" name="TextBox 12"/>
          <p:cNvSpPr txBox="1"/>
          <p:nvPr/>
        </p:nvSpPr>
        <p:spPr>
          <a:xfrm>
            <a:off x="5183560" y="5445224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/>
              <a:t>North </a:t>
            </a:r>
            <a:r>
              <a:rPr lang="en-NZ" dirty="0" err="1" smtClean="0"/>
              <a:t>Otago</a:t>
            </a:r>
            <a:r>
              <a:rPr lang="en-NZ" dirty="0" smtClean="0"/>
              <a:t> Ground Spreading (2)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64088" y="5733256"/>
            <a:ext cx="313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/>
              <a:t>Advanced Spreading (5)</a:t>
            </a:r>
            <a:endParaRPr lang="en-NZ" dirty="0"/>
          </a:p>
        </p:txBody>
      </p:sp>
      <p:sp>
        <p:nvSpPr>
          <p:cNvPr id="15" name="TextBox 14"/>
          <p:cNvSpPr txBox="1"/>
          <p:nvPr/>
        </p:nvSpPr>
        <p:spPr>
          <a:xfrm>
            <a:off x="1691680" y="5733256"/>
            <a:ext cx="313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/>
              <a:t>Spreading Southland (3)</a:t>
            </a:r>
            <a:endParaRPr lang="en-NZ" dirty="0"/>
          </a:p>
        </p:txBody>
      </p:sp>
      <p:sp>
        <p:nvSpPr>
          <p:cNvPr id="16" name="Rectangle 15"/>
          <p:cNvSpPr/>
          <p:nvPr/>
        </p:nvSpPr>
        <p:spPr bwMode="auto">
          <a:xfrm>
            <a:off x="8676456" y="6309320"/>
            <a:ext cx="467544" cy="548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Left Brace 16"/>
          <p:cNvSpPr/>
          <p:nvPr/>
        </p:nvSpPr>
        <p:spPr bwMode="auto">
          <a:xfrm>
            <a:off x="4139952" y="2204864"/>
            <a:ext cx="72008" cy="936104"/>
          </a:xfrm>
          <a:prstGeom prst="leftBrac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85698" name="Picture 2" descr="\\svrhoprodfile\marketing\Photos\Spreading\SpreadingNorthland_BrandedTruck_Jan2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1412776"/>
            <a:ext cx="2447059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4" descr="\\svrhoprodfile\marketing\Photos\Spreading\Loading spreading truck 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429000"/>
            <a:ext cx="2448272" cy="1632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056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en-AU" sz="4000" dirty="0" smtClean="0"/>
              <a:t>RSS History and Background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/>
          <a:lstStyle/>
          <a:p>
            <a:pPr>
              <a:lnSpc>
                <a:spcPts val="3840"/>
              </a:lnSpc>
              <a:spcBef>
                <a:spcPts val="0"/>
              </a:spcBef>
            </a:pPr>
            <a:r>
              <a:rPr lang="en-AU" sz="2500" dirty="0" smtClean="0"/>
              <a:t>Core group worked together for up to five decades.</a:t>
            </a:r>
          </a:p>
          <a:p>
            <a:pPr>
              <a:lnSpc>
                <a:spcPts val="3840"/>
              </a:lnSpc>
              <a:spcBef>
                <a:spcPts val="0"/>
              </a:spcBef>
            </a:pPr>
            <a:endParaRPr lang="en-AU" sz="2500" dirty="0" smtClean="0"/>
          </a:p>
          <a:p>
            <a:pPr>
              <a:lnSpc>
                <a:spcPts val="3840"/>
              </a:lnSpc>
              <a:spcBef>
                <a:spcPts val="0"/>
              </a:spcBef>
            </a:pPr>
            <a:r>
              <a:rPr lang="en-AU" sz="2500" dirty="0" smtClean="0"/>
              <a:t>For thirty five years we have been involved with Ravensdown.</a:t>
            </a:r>
          </a:p>
          <a:p>
            <a:pPr>
              <a:lnSpc>
                <a:spcPts val="3840"/>
              </a:lnSpc>
              <a:spcBef>
                <a:spcPts val="0"/>
              </a:spcBef>
            </a:pPr>
            <a:endParaRPr lang="en-AU" sz="2500" dirty="0" smtClean="0"/>
          </a:p>
          <a:p>
            <a:pPr>
              <a:lnSpc>
                <a:spcPts val="3840"/>
              </a:lnSpc>
              <a:spcBef>
                <a:spcPts val="0"/>
              </a:spcBef>
            </a:pPr>
            <a:r>
              <a:rPr lang="en-AU" sz="2500" dirty="0" smtClean="0"/>
              <a:t>Post GFC a new shipping strategy is devised.</a:t>
            </a:r>
          </a:p>
          <a:p>
            <a:pPr>
              <a:lnSpc>
                <a:spcPts val="3840"/>
              </a:lnSpc>
              <a:spcBef>
                <a:spcPts val="0"/>
              </a:spcBef>
            </a:pPr>
            <a:endParaRPr lang="en-AU" sz="2500" dirty="0" smtClean="0"/>
          </a:p>
          <a:p>
            <a:pPr>
              <a:lnSpc>
                <a:spcPts val="3840"/>
              </a:lnSpc>
              <a:spcBef>
                <a:spcPts val="0"/>
              </a:spcBef>
            </a:pPr>
            <a:r>
              <a:rPr lang="en-AU" sz="2500" dirty="0" smtClean="0"/>
              <a:t>RSS incorporated February, 2011 as in house shipping company for </a:t>
            </a:r>
            <a:r>
              <a:rPr lang="en-AU" sz="2500" dirty="0" err="1" smtClean="0"/>
              <a:t>Ravensdown</a:t>
            </a:r>
            <a:r>
              <a:rPr lang="en-AU" sz="2500" dirty="0" smtClean="0"/>
              <a:t> Limited.</a:t>
            </a:r>
          </a:p>
          <a:p>
            <a:pPr marL="514350" indent="-514350">
              <a:lnSpc>
                <a:spcPts val="3840"/>
              </a:lnSpc>
              <a:spcBef>
                <a:spcPts val="0"/>
              </a:spcBef>
              <a:buAutoNum type="arabicPeriod"/>
            </a:pPr>
            <a:endParaRPr lang="en-A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42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en-AU" dirty="0" smtClean="0"/>
              <a:t>RSS Primary Trades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3000" dirty="0" smtClean="0"/>
              <a:t>Primary trade in-house fertiliser cargoes to New Zealand sourced from worldwide origins, </a:t>
            </a:r>
            <a:r>
              <a:rPr lang="en-AU" sz="3000" dirty="0"/>
              <a:t>as well as other import cargoes to New Zealand such as coal &amp; </a:t>
            </a:r>
            <a:r>
              <a:rPr lang="en-AU" sz="3000" dirty="0" smtClean="0"/>
              <a:t>grains, followed typically by logs, scrap</a:t>
            </a:r>
            <a:r>
              <a:rPr lang="en-AU" sz="3000" dirty="0"/>
              <a:t> </a:t>
            </a:r>
            <a:r>
              <a:rPr lang="en-AU" sz="3000" dirty="0" smtClean="0"/>
              <a:t>export from New Zealand. Also various export commodities from Australia, like grain, scrap, steel, concentrates, alumina, salt, coal, iron ore, sugar, gypsum etc.. </a:t>
            </a:r>
          </a:p>
        </p:txBody>
      </p:sp>
    </p:spTree>
    <p:extLst>
      <p:ext uri="{BB962C8B-B14F-4D97-AF65-F5344CB8AC3E}">
        <p14:creationId xmlns:p14="http://schemas.microsoft.com/office/powerpoint/2010/main" val="416106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079848"/>
          </a:xfrm>
        </p:spPr>
        <p:txBody>
          <a:bodyPr/>
          <a:lstStyle/>
          <a:p>
            <a:r>
              <a:rPr lang="en-AU" sz="3600" dirty="0"/>
              <a:t>Cargoes carried from 2011 – </a:t>
            </a:r>
            <a:r>
              <a:rPr lang="en-AU" sz="3600" dirty="0" smtClean="0"/>
              <a:t>2019</a:t>
            </a:r>
            <a:endParaRPr lang="en-AU" sz="3600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9495504"/>
              </p:ext>
            </p:extLst>
          </p:nvPr>
        </p:nvGraphicFramePr>
        <p:xfrm>
          <a:off x="539552" y="1556792"/>
          <a:ext cx="7920880" cy="43332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520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079848"/>
          </a:xfrm>
        </p:spPr>
        <p:txBody>
          <a:bodyPr/>
          <a:lstStyle/>
          <a:p>
            <a:r>
              <a:rPr lang="en-AU" sz="4000" dirty="0" smtClean="0"/>
              <a:t>RSS Annual Turnovers</a:t>
            </a:r>
            <a:endParaRPr lang="en-AU" sz="4000" dirty="0"/>
          </a:p>
        </p:txBody>
      </p:sp>
      <p:pic>
        <p:nvPicPr>
          <p:cNvPr id="6" name="char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5757379"/>
            <a:ext cx="2371969" cy="192263"/>
          </a:xfrm>
          <a:prstGeom prst="rect">
            <a:avLst/>
          </a:prstGeom>
        </p:spPr>
      </p:pic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4771480"/>
              </p:ext>
            </p:extLst>
          </p:nvPr>
        </p:nvGraphicFramePr>
        <p:xfrm>
          <a:off x="539552" y="1484784"/>
          <a:ext cx="7920879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7717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en-AU" dirty="0" smtClean="0"/>
              <a:t>Bunker Suppliers/Brokers	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Interg8 Fuels</a:t>
            </a:r>
          </a:p>
          <a:p>
            <a:r>
              <a:rPr lang="en-AU" dirty="0" err="1" smtClean="0"/>
              <a:t>Cockett</a:t>
            </a:r>
            <a:r>
              <a:rPr lang="en-AU" dirty="0" smtClean="0"/>
              <a:t> Marine Oil</a:t>
            </a:r>
          </a:p>
          <a:p>
            <a:r>
              <a:rPr lang="en-US" dirty="0" smtClean="0"/>
              <a:t>Norwegian </a:t>
            </a:r>
            <a:r>
              <a:rPr lang="en-US" dirty="0"/>
              <a:t>Oil Trading AS 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 smtClean="0"/>
              <a:t>We have credit facilities with all major bunker suppliers.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2531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en-AU" dirty="0"/>
              <a:t>Bankers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National Australia Bank</a:t>
            </a:r>
          </a:p>
          <a:p>
            <a:pPr marL="0" indent="0">
              <a:buNone/>
            </a:pPr>
            <a:r>
              <a:rPr lang="en-AU" dirty="0"/>
              <a:t>   Ground floor, </a:t>
            </a:r>
          </a:p>
          <a:p>
            <a:pPr marL="0" indent="0">
              <a:buNone/>
            </a:pPr>
            <a:r>
              <a:rPr lang="en-AU" dirty="0"/>
              <a:t>   500 Bourke Street,</a:t>
            </a:r>
          </a:p>
          <a:p>
            <a:pPr marL="0" indent="0">
              <a:buNone/>
            </a:pPr>
            <a:r>
              <a:rPr lang="en-AU" dirty="0"/>
              <a:t>   Melbourne,</a:t>
            </a:r>
          </a:p>
          <a:p>
            <a:pPr marL="0" indent="0">
              <a:buNone/>
            </a:pPr>
            <a:r>
              <a:rPr lang="en-AU" dirty="0"/>
              <a:t>   Victoria 3000</a:t>
            </a:r>
          </a:p>
          <a:p>
            <a:pPr marL="0" indent="0">
              <a:buNone/>
            </a:pPr>
            <a:r>
              <a:rPr lang="en-AU" dirty="0"/>
              <a:t>   Australia</a:t>
            </a:r>
          </a:p>
          <a:p>
            <a:pPr marL="0" indent="0">
              <a:buNone/>
            </a:pPr>
            <a:r>
              <a:rPr lang="en-AU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12465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en-AU" dirty="0" smtClean="0"/>
              <a:t>P and I Club	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endParaRPr lang="en-AU" dirty="0"/>
          </a:p>
          <a:p>
            <a:r>
              <a:rPr lang="en-AU" dirty="0" smtClean="0"/>
              <a:t>Full entry with Gard</a:t>
            </a:r>
          </a:p>
          <a:p>
            <a:pPr marL="0" indent="0">
              <a:buNone/>
            </a:pPr>
            <a:r>
              <a:rPr lang="en-A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8932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en-AU" dirty="0" smtClean="0"/>
              <a:t>Contact	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 marL="0" indent="0">
              <a:lnSpc>
                <a:spcPts val="3840"/>
              </a:lnSpc>
              <a:spcBef>
                <a:spcPts val="0"/>
              </a:spcBef>
              <a:buNone/>
            </a:pPr>
            <a:r>
              <a:rPr lang="en-AU" sz="3000" dirty="0" smtClean="0"/>
              <a:t>“The Shed”, </a:t>
            </a:r>
          </a:p>
          <a:p>
            <a:pPr marL="0" indent="0">
              <a:lnSpc>
                <a:spcPts val="3840"/>
              </a:lnSpc>
              <a:spcBef>
                <a:spcPts val="0"/>
              </a:spcBef>
              <a:buNone/>
            </a:pPr>
            <a:r>
              <a:rPr lang="en-AU" sz="3000" dirty="0" smtClean="0"/>
              <a:t>144 </a:t>
            </a:r>
            <a:r>
              <a:rPr lang="en-AU" sz="3000" dirty="0" err="1" smtClean="0"/>
              <a:t>Ferrars</a:t>
            </a:r>
            <a:r>
              <a:rPr lang="en-AU" sz="3000" dirty="0" smtClean="0"/>
              <a:t> street,</a:t>
            </a:r>
          </a:p>
          <a:p>
            <a:pPr marL="0" indent="0">
              <a:lnSpc>
                <a:spcPts val="3840"/>
              </a:lnSpc>
              <a:spcBef>
                <a:spcPts val="0"/>
              </a:spcBef>
              <a:buNone/>
            </a:pPr>
            <a:r>
              <a:rPr lang="en-AU" sz="3000" dirty="0" smtClean="0"/>
              <a:t>South Melbourne, Victoria 3205,</a:t>
            </a:r>
          </a:p>
          <a:p>
            <a:pPr marL="0" indent="0">
              <a:lnSpc>
                <a:spcPts val="3840"/>
              </a:lnSpc>
              <a:spcBef>
                <a:spcPts val="0"/>
              </a:spcBef>
              <a:buNone/>
            </a:pPr>
            <a:r>
              <a:rPr lang="en-AU" sz="3000" dirty="0" smtClean="0"/>
              <a:t>Australia </a:t>
            </a:r>
          </a:p>
          <a:p>
            <a:pPr marL="0" indent="0">
              <a:lnSpc>
                <a:spcPts val="3840"/>
              </a:lnSpc>
              <a:spcBef>
                <a:spcPts val="0"/>
              </a:spcBef>
              <a:buNone/>
            </a:pPr>
            <a:r>
              <a:rPr lang="en-AU" sz="3000" dirty="0" smtClean="0"/>
              <a:t>Tel +61.3.96821259</a:t>
            </a:r>
          </a:p>
          <a:p>
            <a:pPr marL="0" indent="0">
              <a:lnSpc>
                <a:spcPts val="3840"/>
              </a:lnSpc>
              <a:spcBef>
                <a:spcPts val="0"/>
              </a:spcBef>
              <a:buNone/>
            </a:pPr>
            <a:endParaRPr lang="en-AU" sz="3000" dirty="0" smtClean="0"/>
          </a:p>
          <a:p>
            <a:pPr marL="0" indent="0">
              <a:lnSpc>
                <a:spcPts val="3840"/>
              </a:lnSpc>
              <a:spcBef>
                <a:spcPts val="0"/>
              </a:spcBef>
              <a:buNone/>
            </a:pPr>
            <a:r>
              <a:rPr lang="en-AU" sz="3000" dirty="0" err="1" smtClean="0"/>
              <a:t>Email:chartering@rdnss.com.au</a:t>
            </a:r>
            <a:endParaRPr lang="en-AU" sz="3000" dirty="0" smtClean="0"/>
          </a:p>
          <a:p>
            <a:pPr marL="0" indent="0">
              <a:lnSpc>
                <a:spcPts val="3840"/>
              </a:lnSpc>
              <a:spcBef>
                <a:spcPts val="0"/>
              </a:spcBef>
              <a:buNone/>
            </a:pPr>
            <a:r>
              <a:rPr lang="en-AU" sz="3000" dirty="0" smtClean="0"/>
              <a:t>           operations@rdnss.com.au	</a:t>
            </a:r>
          </a:p>
          <a:p>
            <a:pPr marL="0" indent="0">
              <a:lnSpc>
                <a:spcPts val="3840"/>
              </a:lnSpc>
              <a:spcBef>
                <a:spcPts val="0"/>
              </a:spcBef>
              <a:buNone/>
            </a:pPr>
            <a:r>
              <a:rPr lang="en-AU" sz="3000" dirty="0" smtClean="0"/>
              <a:t>www.rdnss.com.au</a:t>
            </a:r>
            <a:r>
              <a:rPr lang="en-AU" dirty="0" smtClean="0"/>
              <a:t>	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748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FEB84CA9-1D67-4753-AE75-0B64BDCC9E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AU" sz="2500" dirty="0" smtClean="0"/>
              <a:t>Client </a:t>
            </a:r>
            <a:r>
              <a:rPr lang="en-AU" sz="2500" dirty="0" smtClean="0"/>
              <a:t>is </a:t>
            </a:r>
            <a:r>
              <a:rPr lang="en-AU" sz="2500" dirty="0" smtClean="0"/>
              <a:t>paramount.</a:t>
            </a:r>
          </a:p>
          <a:p>
            <a:pPr>
              <a:lnSpc>
                <a:spcPct val="150000"/>
              </a:lnSpc>
            </a:pPr>
            <a:r>
              <a:rPr lang="en-AU" sz="2500" dirty="0"/>
              <a:t>Cheapest not always the best.</a:t>
            </a:r>
          </a:p>
          <a:p>
            <a:pPr>
              <a:lnSpc>
                <a:spcPct val="150000"/>
              </a:lnSpc>
            </a:pPr>
            <a:r>
              <a:rPr lang="en-AU" sz="2500" dirty="0" smtClean="0"/>
              <a:t>Vessel/cargo – supply safety.</a:t>
            </a:r>
          </a:p>
          <a:p>
            <a:pPr>
              <a:lnSpc>
                <a:spcPct val="150000"/>
              </a:lnSpc>
            </a:pPr>
            <a:r>
              <a:rPr lang="en-AU" sz="2500" dirty="0" smtClean="0"/>
              <a:t>Vessel cleanliness.</a:t>
            </a:r>
          </a:p>
          <a:p>
            <a:pPr>
              <a:lnSpc>
                <a:spcPct val="150000"/>
              </a:lnSpc>
            </a:pPr>
            <a:r>
              <a:rPr lang="en-AU" sz="2500" dirty="0" smtClean="0"/>
              <a:t>Operational commercial and practical sharing and application of knowledge.</a:t>
            </a:r>
          </a:p>
          <a:p>
            <a:pPr>
              <a:lnSpc>
                <a:spcPct val="150000"/>
              </a:lnSpc>
            </a:pPr>
            <a:r>
              <a:rPr lang="en-AU" sz="2500" dirty="0" smtClean="0"/>
              <a:t>Top class, fuel efficient tonnage is vital.</a:t>
            </a:r>
          </a:p>
          <a:p>
            <a:endParaRPr lang="en-AU" sz="2400" dirty="0" smtClean="0"/>
          </a:p>
          <a:p>
            <a:endParaRPr lang="en-AU" sz="2400" dirty="0" smtClean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437FB821-54C9-47C3-829F-64A7E9A08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2400" dirty="0" smtClean="0"/>
              <a:t>Safeguarding the Product and the Client.</a:t>
            </a:r>
            <a:br>
              <a:rPr lang="en-AU" sz="2400" dirty="0" smtClean="0"/>
            </a:br>
            <a:r>
              <a:rPr lang="en-AU" sz="2400" dirty="0" smtClean="0"/>
              <a:t>Unpriced added value</a:t>
            </a:r>
            <a:r>
              <a:rPr lang="en-AU" sz="2000" dirty="0" smtClean="0"/>
              <a:t>.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416125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83217BF1-8D9A-4A27-B014-C8C5B3173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40768"/>
            <a:ext cx="8519784" cy="4525963"/>
          </a:xfrm>
        </p:spPr>
        <p:txBody>
          <a:bodyPr/>
          <a:lstStyle/>
          <a:p>
            <a:endParaRPr lang="en-AU" sz="2400" dirty="0" smtClean="0"/>
          </a:p>
          <a:p>
            <a:r>
              <a:rPr lang="en-AU" sz="2000" dirty="0"/>
              <a:t>Our </a:t>
            </a:r>
            <a:r>
              <a:rPr lang="en-AU" sz="2000" dirty="0" smtClean="0"/>
              <a:t>core/longer term fleet </a:t>
            </a:r>
            <a:r>
              <a:rPr lang="en-AU" sz="2000" dirty="0"/>
              <a:t>is </a:t>
            </a:r>
            <a:r>
              <a:rPr lang="en-AU" sz="2000" dirty="0" smtClean="0"/>
              <a:t>growing, with currently 5 on charter.</a:t>
            </a:r>
          </a:p>
          <a:p>
            <a:endParaRPr lang="en-AU" sz="2000" dirty="0" smtClean="0"/>
          </a:p>
          <a:p>
            <a:r>
              <a:rPr lang="en-AU" sz="2000" dirty="0" smtClean="0"/>
              <a:t>Continually seeking best quality, longer term tonnage.</a:t>
            </a:r>
          </a:p>
          <a:p>
            <a:endParaRPr lang="en-AU" sz="2000" dirty="0" smtClean="0"/>
          </a:p>
          <a:p>
            <a:r>
              <a:rPr lang="en-AU" sz="2000" dirty="0" smtClean="0"/>
              <a:t>Third party business growth.</a:t>
            </a:r>
          </a:p>
          <a:p>
            <a:endParaRPr lang="en-AU" sz="2000" dirty="0" smtClean="0"/>
          </a:p>
          <a:p>
            <a:r>
              <a:rPr lang="en-AU" sz="2000" dirty="0" smtClean="0"/>
              <a:t>Bunker hedges and freight futures enabling faster, longer term pricing.</a:t>
            </a:r>
          </a:p>
          <a:p>
            <a:endParaRPr lang="en-AU" sz="2000" dirty="0" smtClean="0"/>
          </a:p>
          <a:p>
            <a:r>
              <a:rPr lang="en-AU" sz="2000" dirty="0" smtClean="0"/>
              <a:t>Through solid regular performance, extending our NZ log activities to other log origins.</a:t>
            </a:r>
          </a:p>
          <a:p>
            <a:endParaRPr lang="en-AU" sz="1200" dirty="0" smtClean="0"/>
          </a:p>
          <a:p>
            <a:endParaRPr lang="en-AU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23A50-B6AF-4FA2-9344-29F7C0B8E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RSS Growth and Future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19057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GB" dirty="0"/>
          </a:p>
        </p:txBody>
      </p:sp>
      <p:sp>
        <p:nvSpPr>
          <p:cNvPr id="723972" name="AutoShape 4" descr="data:image/jpg;base64,/9j/4AAQSkZJRgABAQAAAQABAAD/2wBDAAkGBwgHBgkIBwgKCgkLDRYPDQwMDRsUFRAWIB0iIiAdHx8kKDQsJCYxJx8fLT0tMTU3Ojo6Iys/RD84QzQ5Ojf/2wBDAQoKCg0MDRoPDxo3JR8lNzc3Nzc3Nzc3Nzc3Nzc3Nzc3Nzc3Nzc3Nzc3Nzc3Nzc3Nzc3Nzc3Nzc3Nzc3Nzc3Nzf/wAARCADEAI0DASIAAhEBAxEB/8QAHAAAAQUBAQEAAAAAAAAAAAAAAAEEBQYHAgMI/8QASRAAAQMDAQMFCwkGBQQDAAAAAQIDBAAFEQYSITEHE0FRYRQVIlJxgZGTobHRFhcyQlRVYnKyIzOCo8HSNDZ0kvAkNaLCQ3Px/8QAGgEAAgMBAQAAAAAAAAAAAAAAAAMCBAUBBv/EADIRAAEDAgMGAwcFAQAAAAAAAAEAAgMEERIhMQUTIkFRYTJxwRSBkbHR8PEjMzWh4WL/2gAMAwEAAhEDEQA/ANxooooQiiiihCQ1zuFdGqxyjvOx9JS3GHFtr2m07SCQcFYBGRXHGwupxR72RrBzNkmo9bWqybTQX3VLG7mGCDsn8R4D39lZfqHV11vxKH3eZjE7o7RIT/EeKvPuqA//AGiqD5nOy5L19LsyCn4tXdT9FqXI/GZEG4SgrL6nUtqHSlITkekqPoqma4Yag6uniG4QOcDngnBQogEj07/PTjQOoEWG5SFSCRHejq2h1qSCpP8AUeeq9MkuzJb0l85cecUtZ7Sc1JzxuwAowU8ja6SQ6EffwV20zyjS4WxGvSVS2BuD4/eJ8vje/wAtafa7pCusUSbfJbfaPSk8D1EcQew186VI6fny4F2jOw5DjKlPIQrZP0klQBBHSK7HORkUmt2RFIC+PhK+hqUVyBgV1V1eVRRRRQhFFFFCEUUUUIRRRXO1voQlNVTlO/yfL/8Asa/WKtVQes7VIvOnpMKIUc8spUkLOAcKBxnzVF4u0p9K4NnY52gIWFRY70uQ3HjNqcecOyhCRkqNOr3bFWid3C64FvtoSXtnglRGdkHpwCN/XmtJ5L7OYDM92dDUzPQ/zRLid6U7KTgdhJJyKzrUomd/Zq7iytl9x5SyhYxuJOMdYxuz2VRdHhYDzXrIazfVLmN8IHx/xRlHloopS0U/Tan3bOq6MAuMtuFt8Ab2jgEKP4Tnj0EV4W3/ALjE/wBQ3+sVeOSQSFSp7So6nILzQDi1J8ALB3DtyCfQKayNJSHdbvxbPGUiFGkNuKWskIbGErKc9PE4ApwjyDgsw1obLJFIdBcHt0Ww0tcAUpOKvrxy6opAaWhCKKKKELnawMmoC46wtcSQmJGcM6atWyiPFG2SrqJ4DznrrIbzqm8XkkTJagyeDLR2EegcfPmrryUsWlMSRKQrbubeQ4lYAKG/w9h6Tx6KrtmxusFsSbM9mh3spueg9Sr3LuTdvtqpt0U3HQhOXMK2gk9QPSejtrMnOUyf33W+3HaNv+imOvcrHXtD63pHZ01Bau1PJ1HMKl5ahtq/YMA8PxK6z7uA6TUZabZLvE5uHBbK3V+YJHSSegClvmcTZqv0my4oojJUc/6/1bXp3V1rvoShh3mpJGTHdIC/N43mqfzkV8/XywXKwSAmewUpz+zeRvQrqIV0Hs3GrVobWtxTcolruT3dEd5fNocd+mg43b+kZ6+vjTGTZ4XKlU7KbgMtO67VqUhfMMOPFKlbCCrZTxOBnA7agHmrDre0heUvIx4Kx4LrKveD2Hce2rGrBGCM18/CRM07fJAgPqZdYeW3lPAgKIwR0ipyPwajJVtn0hqMWB1nC1k/1Ro+4WB3aCFSYalYQ+2nPkCh0H2Gp3SnJ29K2Jd9C2WeKYwOFr/Mfqjs4+SrfojU6tSQXVPRw1IjlKXNk5SrOcEdXDhVS1zrib3ZKtVsBioZWW3HgfDWRxwfqj2+Sk4I2jHyWi2prp3GmyDhqeyvUS6WqLcWbDbgkOoQolphI2WQPG6B5ONTIHSPdWV8j8XnLpcJZ382ylAPapWT+kVot/uSbRZpc8gKLDZUlJONpXQPTinsddtysqspt1UblpucviU+debZbU46tKEIGVKUcADtNUTUfKRDibTNmQJb3DnTubT5OlXm3dtZ7fdSXS+uEzpB5oHKWWxhtPkHSfLk06Y0XfXrU5cRDKUITlLSjhxY6SE/8J6KS6ZzsmBakOyoYQH1Ts+n3qrjonXqpskQb242HnFfsXwAlJJ+oR0dh6eHabhfLyqzMiW9Edehp/fLZ3qa/EU9I68cK+fd9alybankXPas1xBeU00VNvHftJGAUq6+PHp6aIpieE6rm0dmsj/WjHDzH0V0tV9tt3b27dLbe3ZKQcKT5UneKkNqsE1Qm3wtRSO8Dyw02rIUg4CF9IQob8Cn0DlB1DDa5ovNSQOCpLeVDzgjPnzUt+AbOSX7Ge9gfCcjyORVZZacfebZZG064oIQOsk4FTd2hTtH6gKY7qgpsbbTuNziFbt46uIIr0uFtl6L1HGefZTIbacDjC1bkuge4j2ceFaTKYtGvbClbSsLBPNr+uwvHAj3jgR5jSWR3BHNalVXBjmPteI6rIbRa5d4ntw4DRcdXv7Ep8YnoFbPZbPbdHWZ1xa0gpRtyZKhgrx1dnUPeTURybW5+0OXa3zmEoktOoVzgH7xBBwQekZSfSajeV6TPQIcYDZt68qKkn6bg6D5BvHn6qaxojbiOqo1Mzq2pFM02Z8+f4UvpfVkfVkiZbpkBtCdkrQlZ2w4jOMEHpGRWfawth07qdxEJPNtpKX434RnI9CgRTLS9y7z36FN3httwB38h3K9hz5q0LlctndFrjXNoAqjL2FkdKFcPbj01G+OO51CeI20VYGN8Dxb3/fzV3t0pE6CxLaPgPNpcHZkZrFeUON3Lq6eMbnSl0D8yRn25rQ+Syf3XphMdSsriOqax07J8JPsOPNVX5YI3NXiDKA/exygntSr4K9lSmOKMFVNmjcV7ovMeqkeRv8Aw92/O17lVR9Xf5ou3+qX76vHI3/h7t+dr3Kqj6t/zRdf9Uv30t/7TVfpv5GXyHotE5IovN2GTJxvfkkeZIA+Nccrtw5mzxYCDhUh7aUAfqo3+8j0VO6BimLpG2pIwXG+dP8AESr3EVnfKRKXddYCCwdoshEdsda1bz7VAeamu4YrLOpwJtouedGkn4Kf5LrBG73KvM1hC3VOKDClpzsJTuKh587+ypDT+vY14vzlvcZSw0skRXdvJcIJ3HqJG8ejpr31a83prQ3ckZWystJitEcSSN59G0axlC1NqCm1FKk7wQcEEdP/ADqqLn7uzQrEFMNobyZ/PIdlp+v9E8/zl2s7X7bep+OgfT/EkdfWOny8c4hTpMFTxiuFtTzZaUpPHZOMgdWce2t401ImyrDDfuaAmUtsKWOGeokdBIwcdtUaNpEX/VtynSWuYtTclSQlPg8+pPgqA6hkHJ7d3WCSK9nN5qNFX4GuinzDfu3fsqf8n5I0ub6chruhLaU44p3gq/3YHpqHrVOUTUUGFbXLBDZbW6tsIWlO5LCd2OH1twwOjj2Gv6X5P5N4t4mzH1RG3MFlIRlS0+Mc8B1Up0fFhatCnr/0TNUcIJy8lqN+s0S925cOa3lJ3pUPpIV0KB66qenND3SwXBMqJeGig7nWiwrZcT1HwuPUejyZFX+irpY0m68tHVSxxmNp4TyXASM7WyM44431F6nszV8sz8FzAUobTS8fQWOB/wCdBNS9c4rpF8ilMe5jg5uoXzbKYdivux5CChxtSkLQeII3Ee+tk0w6jU+hu5JCgpzmlRXT+JIwD6Nk1XuVXT3NuovcZHgrIbkgdB4JV/T0U15JLpzF1kW1xXgykbbeT9dPH0j9NVGDdyYToV6WqkFXRCdnibn9fql5K5bkDUMy1SDsqdQQU/jbO8egq9FTXK/G5yzQ5XSzI2T5FJPwqF1a18nOUCJdUeCw+4h4kbunZcHoOfPV05QY4l6PuGBktoDyf4SD7gfTU2jgc3oqsrx7XDUDR1r/ACKrnI3/AIa7fna9yqo+rUFzVV0QniqWsDyk1eORz/D3b87fuVVcci928pi2CMhVzKiOxKto+wVAi8bQrcb8FdO48h6Ba+0G7bakJWQluMwAo9ACU7/dWV8n0Vd81i9dHx4DJVJVnx1HwR7SfNV25R5/cGlJKUqw5JIYTv454+wGmfJxDbtGlFXCV4Bk5fWo9DY4ewE+enOF3gdFmU7jFSSSc3nCPVVnlbufdN4Yt6FZRFRtL/Or4JA9NRnJ/YO/d7SuQjMSLhx3P1j9VPnxk9gNQc+TIvF1ekFClyJbxKUDeSVHcn3Ctw0lY0WGzMxBgunw3lj6yzx8w3AdgpLG7yQuOi0qqX2GjbE3xEflTWyOqmdzZluQXGbY83GfUMJdW3tBHaAMb6e0tXF5lpsbrO7TybIYuYl3aaJrYJWW+bI21daiScj31oISAMAADyV3RUWsDdE2eolnIMhvZFFFFSSUUmKWihCbT4jM6I9ElI22XkFC0npBrC5DEnSeqEhW0VRHgtKsfvUZyPSN3lzW+GqTym6e75WzvjGQTKhgkgDetviR5uPp66TMy4uNQtPZlSIpDG/wuyScpUFu76VRcI+FmPh5Kh0tqHhewg+apHT0jv7ohkLO2t2Kphzp8IApPuzTDk5mt3jSSoMnw+59qOsZ4oI3ewkfw025M1uW+Rd7DJP7SI/to7R9EnHVuSf4qBYuB6rsjS2F8R1jdceRTbkfbcaj3VLqFJVzjY8JOOhVNtOQlvcqFyfU2oNsLeWFEY3k7I/VVzuF0lQ5Kmihop4pJB3in1rkvSovOvhCck7OznhVSGqikl3AJxN7LstRJeSYgcYtqqJylKXddQWiwsHwlHaWB0bRxnzJCjUpykzm7TpRFvj4QZBSwhI6G071ewAeemWk0d+9cXi+K8JmMrmWD1n6I/8AEE/xVDa3L+ptbNWiCchjDIVxCVfSWo+T/wBasOJsTzOSfExpljid4WDEfPX6L25KtP8AdMpV5kpPNMEoYBH0l9KvNw8ueqtWHCmlsgs2yAxCip2WWUBKR0+U9pp2KdGwMbZZtZUmpmLzpy8ktFFFTVVFFFFCEUUUUIRXPRXVcq4UITZ2cw3KbjqV+0XwHV5ackBSSDvBqqXNh6JNLhUVbStpCzVjYlocgiTwTsZV2Y41l0lcZZZI5RYt+SsSw4Gtc3O6q2mtMy7Fqm4Oxy33pkNgoTteEFZyAB1Dwh5CPNaGoEZmW9KaYaS+9jnHQnwlYGBk+QVCP32Qpw8whCUZ4EZNTEJ96VBDpAQ4oHGRu8uKnTbQgncWRXNs9EyobMbPk52H5ROgsy9gukpKdwKTinDbSW20toGEpGAKrVyj3AugyApwE+CU7x6BUpZ2p7SR3Ssc34q96vT0VXp6oPqnAQkE6n6qMkVowcd+ydx4LEJt4QWGmS6orUEpwFLI4nHkFVnQumJFpfmXG7bCrhIcUNpKtoBOckg9p3+QCpi7XWRFkllpCAAkHKgTmu7VdRLXzTiQh3iNngRVkV9O6fck8Qy05qQbO2FxGjtVISX0R2FOuE7KRndxNLHkNyGkutKylQ3VD6jk7kRknefCV/SvewxXGY5cWThzeEf1qDa1z60wNF2gZ9ilmECEPJzKlhS0g40taYVdFFFFCEUUUUIRSUtFCE1nxETGC0sb/qnqNRdmKm1v26SkbwSAenr/AKVOKGa81MI50vBCS6E4CjVKelDpmzNyI17jomtlIYWHT1TI2uAyrnFNjA47SvBrwdvsdtZQy0paRuChgCuZtvuE1eXXmkoB3IBOPdvpJEO12uEp+5OJCEDKnVqwPIAPdVAtqcRbSxiMdTz+Ce3dkDeEuPQIGoEfZ1/7hQdQN43xl/7hUReL5p20tQnJEWQtE1rnmS2CfB3cd+7iKety9PqFv5wcwq4N85HS6ojaGAccePhDdRu9p3/cb9+5NMUQaHFhsfvqpBuRCu6ebeThY4JUcHzGveNb4sNSn0A5AO9RzgUwl2RW2HISgBnOFHh5DT6CialPNTAhxJGNoHf5+upU4kdLaoiGMaOAySZMIbwOy6KNgRjcprkx4ZZ2sgHpxwHkqxAbq4ZaQy2G20hKQNwFdir1HSiBpvm45k9SkyyGQ9gjppaKKuJSKKKKEIooooQiiiihCKMUUmRQhGKovK7H5ywxnh/8Ukf+SSPhV6yKidU2jv7Z3rfzgaLhSpLhTtbJSoHh5vbUHtu0hWKSURTseTkCs25QUkad0u7wxC2c/wADZ/pTjlAiKMfSsNI8JUfmsdp5oe+nnKbbzF05You1tlhSWNrGM4bxn2VaLtpzvpcbLM58ITblbRbKM7f0SN+d29NJLCSfctVtU2OOJxOhf/isLTYQgJHBIwK6xQOFLVlYSTFLRRQhFFFFCEUUUUIRRRRQhFFFFCFys4G/hUPbNUWe6TO5IM1Lr5BOxsKBwOPEVMKrGoixYOUtwKylpElzjwCFpJ9yhS5HltldpKZs4eCcwLhafE1JaJd0Vbo8xC5iSoFoJVnKeO/GKE6ls6rn3tROaMznOb5oZztdXCsc0lcSxq6DNdVjnJBLij+PIP6qmeTtCrprdye4DhIdkHsKjgfqPopbZi61lfm2UyIOcSbBt/etEv8Ac7BFU1HvjsYE/tG0Po2unGRuNLD1ZYJchEeNc463VnCU5xtHqGemqFywbrvAx9mPZ9eq1qS3Q7c1bFQHlF1+Gh55BVnYWeo9HkofMWuItouU+zYpoWEuN3Xt0W7TZseDFclS3UtMNjK3FHcnopnG1BaZUORMjzmXI0b984lW5G7pqH1cXFcnkhT2edMZorzxzlOapekifkFqjefop6fw0x0hDrKpDRNkhMhOYcB8lqFrvVtu4cNtmNSA1jb5s52c8PdUgOFZpyNb03XPW3/7VpgrrHYm3SKyAQTujGdkUUUVNVkUUUUIRRRRQhFFJmihCDWPcrETubUjUpHgiSwDnrUk4PsxWw1WtZaVTqZuKO6u51sKUQrY2sg4yPYKXK3E2wV7Z1Q2CoD36c1ks20qi6ctl0xvkuupOOgAjZ9yqvHI7CxFuE4j6biWUn8oyf1D0VPXTSLc3SkaxtyA2Y2wUPFGd44nGekFXT01IaTsfyesyIBdDygtS1OBOztEnq39GKWyLC8FXanaLZqVzL8RP9Xus/5Ys994ON57mV+qq1bGY9s1NCTdWkOxgtta9obilaQUq7cZGfJWm600a7qWYw+3ORGDTRbwpoqzk5zxFNtQ6A78CCpuc2y7HipYcUWiec2RuPEY6ai+JxcXBOpq+BlO2Jx5EHt0Uvr/AH6NuePET+pNZ1pidEj6K1Gw/JabedSnm21LAUvdjcOmtViWwmxN225uJlfsOZdWElIcGMZxk78Vn0zktlCSe47iyWCdxdQdpPo4n0VORrrggKtQzwNjdDK62YIPW34XryRvsxI93elOoZaSWgpbigkD6XSfLWht3a2uNqW3PiqQhG2pSXkkBOcZO/hkEZqJsmlo1psD9saWHFvpVzjy0DwlEYBx1DoFMZOig/zP/VoTsRmY6wG9ziUBW0Dv4KUUH+E9dTaHNaAq9TJDUTukJsCrEq821MhEczGucXjZAVkb8Y38N+RjrzT7I66padJy0LDSXoy2FtpQt1STtgAYOyMHB3nfnxerfcwKmCeaqStY22A3XVFFFdSkUhpaQ0IVI5TL7crI3ANskcyXlLCzsJVnAGOIPXVF+XmpfvIeob/tq/8AKJp24X9EEW5LR5hSyvnF7PEDGNx6qpfzb6h8SJ68/CoG98ljVYqTKcF7dk0+XmpfvL+Q38KPl5qX7y/kt/207+bfUPiRPXn4UfNvqHxInrz8K5ZyrYazumny81L95fyG/wC2j5eal+8v5Dfwp382+ofEievPwo+bfUPiRPXn4UWcjDWd00+XmpfvL+Q3/bR8vNS/eX8hv+2nfzb6h8SJ68/Cj5t9Q+JE9efhRZyMNZ3TT5eal+8h6hv+2j5eal+8v5Lf9tO/m31D4kT15+FHzb6h8SJ68/CixRhrO6afLzUv3l/Jb+FHy81L95fyW/hTv5t9Q+JE9efhR82+ofEievPwos5GGs/6XjE1zqNyWwhdxylTiQRzKOBPkraxWPRuTu/tSWXFoi7KHEqOH9+AR2VsI31Jt+a0qATAO3t/euqKKKktBFFFFCFnvK5IfYi24sPOtEuLzzaynPg9lZp3fO+2yvXK+NFFLdqvPV7nCc2KO+E77bK9cr40d8J322V65XxooqN1Sxu6o74Tvtsr1yvjR3wnfbZXrlfGiii67jd1R3wnfbZXrlfGjvhO+2yvXK+NFFF1zG7qjvhO+2yvXK+NHfCd9tleuV8aKKLruN3VHfCd9tleuV8aO+E77bK9cr40UUXRjd1XtCnzTNj5mSSOdRuLyt+8dtfQo4miiptWxstxLXXSilooqa1V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34302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 dirty="0">
              <a:solidFill>
                <a:srgbClr val="000000"/>
              </a:solidFill>
            </a:endParaRPr>
          </a:p>
        </p:txBody>
      </p:sp>
      <p:sp>
        <p:nvSpPr>
          <p:cNvPr id="723974" name="AutoShape 6" descr="data:image/jpg;base64,/9j/4AAQSkZJRgABAQAAAQABAAD/2wBDAAkGBwgHBgkIBwgKCgkLDRYPDQwMDRsUFRAWIB0iIiAdHx8kKDQsJCYxJx8fLT0tMTU3Ojo6Iys/RD84QzQ5Ojf/2wBDAQoKCg0MDRoPDxo3JR8lNzc3Nzc3Nzc3Nzc3Nzc3Nzc3Nzc3Nzc3Nzc3Nzc3Nzc3Nzc3Nzc3Nzc3Nzc3Nzc3Nzf/wAARCADEAI0DASIAAhEBAxEB/8QAHAAAAQUBAQEAAAAAAAAAAAAAAAEEBQYHAgMI/8QASRAAAQMDAQMFCwkGBQQDAAAAAQIDBAAFEQYSITEHE0FRYRQVIlJxgZGTobHRFhcyQlRVYnKyIzOCo8HSNDZ0kvAkNaLCQ3Px/8QAGgEAAgMBAQAAAAAAAAAAAAAAAAMCBAUBBv/EADIRAAEDAgMGAwcFAQAAAAAAAAEAAgMEERIhMQUTIkFRYTJxwRSBkbHR8PEjMzWh4WL/2gAMAwEAAhEDEQA/ANxooooQiiiihCQ1zuFdGqxyjvOx9JS3GHFtr2m07SCQcFYBGRXHGwupxR72RrBzNkmo9bWqybTQX3VLG7mGCDsn8R4D39lZfqHV11vxKH3eZjE7o7RIT/EeKvPuqA//AGiqD5nOy5L19LsyCn4tXdT9FqXI/GZEG4SgrL6nUtqHSlITkekqPoqma4Yag6uniG4QOcDngnBQogEj07/PTjQOoEWG5SFSCRHejq2h1qSCpP8AUeeq9MkuzJb0l85cecUtZ7Sc1JzxuwAowU8ja6SQ6EffwV20zyjS4WxGvSVS2BuD4/eJ8vje/wAtafa7pCusUSbfJbfaPSk8D1EcQew186VI6fny4F2jOw5DjKlPIQrZP0klQBBHSK7HORkUmt2RFIC+PhK+hqUVyBgV1V1eVRRRRQhFFFFCEUUUUIRRRXO1voQlNVTlO/yfL/8Asa/WKtVQes7VIvOnpMKIUc8spUkLOAcKBxnzVF4u0p9K4NnY52gIWFRY70uQ3HjNqcecOyhCRkqNOr3bFWid3C64FvtoSXtnglRGdkHpwCN/XmtJ5L7OYDM92dDUzPQ/zRLid6U7KTgdhJJyKzrUomd/Zq7iytl9x5SyhYxuJOMdYxuz2VRdHhYDzXrIazfVLmN8IHx/xRlHloopS0U/Tan3bOq6MAuMtuFt8Ab2jgEKP4Tnj0EV4W3/ALjE/wBQ3+sVeOSQSFSp7So6nILzQDi1J8ALB3DtyCfQKayNJSHdbvxbPGUiFGkNuKWskIbGErKc9PE4ApwjyDgsw1obLJFIdBcHt0Ww0tcAUpOKvrxy6opAaWhCKKKKELnawMmoC46wtcSQmJGcM6atWyiPFG2SrqJ4DznrrIbzqm8XkkTJagyeDLR2EegcfPmrryUsWlMSRKQrbubeQ4lYAKG/w9h6Tx6KrtmxusFsSbM9mh3spueg9Sr3LuTdvtqpt0U3HQhOXMK2gk9QPSejtrMnOUyf33W+3HaNv+imOvcrHXtD63pHZ01Bau1PJ1HMKl5ahtq/YMA8PxK6z7uA6TUZabZLvE5uHBbK3V+YJHSSegClvmcTZqv0my4oojJUc/6/1bXp3V1rvoShh3mpJGTHdIC/N43mqfzkV8/XywXKwSAmewUpz+zeRvQrqIV0Hs3GrVobWtxTcolruT3dEd5fNocd+mg43b+kZ6+vjTGTZ4XKlU7KbgMtO67VqUhfMMOPFKlbCCrZTxOBnA7agHmrDre0heUvIx4Kx4LrKveD2Hce2rGrBGCM18/CRM07fJAgPqZdYeW3lPAgKIwR0ipyPwajJVtn0hqMWB1nC1k/1Ro+4WB3aCFSYalYQ+2nPkCh0H2Gp3SnJ29K2Jd9C2WeKYwOFr/Mfqjs4+SrfojU6tSQXVPRw1IjlKXNk5SrOcEdXDhVS1zrib3ZKtVsBioZWW3HgfDWRxwfqj2+Sk4I2jHyWi2prp3GmyDhqeyvUS6WqLcWbDbgkOoQolphI2WQPG6B5ONTIHSPdWV8j8XnLpcJZ382ylAPapWT+kVot/uSbRZpc8gKLDZUlJONpXQPTinsddtysqspt1UblpucviU+debZbU46tKEIGVKUcADtNUTUfKRDibTNmQJb3DnTubT5OlXm3dtZ7fdSXS+uEzpB5oHKWWxhtPkHSfLk06Y0XfXrU5cRDKUITlLSjhxY6SE/8J6KS6ZzsmBakOyoYQH1Ts+n3qrjonXqpskQb242HnFfsXwAlJJ+oR0dh6eHabhfLyqzMiW9Edehp/fLZ3qa/EU9I68cK+fd9alybankXPas1xBeU00VNvHftJGAUq6+PHp6aIpieE6rm0dmsj/WjHDzH0V0tV9tt3b27dLbe3ZKQcKT5UneKkNqsE1Qm3wtRSO8Dyw02rIUg4CF9IQob8Cn0DlB1DDa5ovNSQOCpLeVDzgjPnzUt+AbOSX7Ge9gfCcjyORVZZacfebZZG064oIQOsk4FTd2hTtH6gKY7qgpsbbTuNziFbt46uIIr0uFtl6L1HGefZTIbacDjC1bkuge4j2ceFaTKYtGvbClbSsLBPNr+uwvHAj3jgR5jSWR3BHNalVXBjmPteI6rIbRa5d4ntw4DRcdXv7Ep8YnoFbPZbPbdHWZ1xa0gpRtyZKhgrx1dnUPeTURybW5+0OXa3zmEoktOoVzgH7xBBwQekZSfSajeV6TPQIcYDZt68qKkn6bg6D5BvHn6qaxojbiOqo1Mzq2pFM02Z8+f4UvpfVkfVkiZbpkBtCdkrQlZ2w4jOMEHpGRWfawth07qdxEJPNtpKX434RnI9CgRTLS9y7z36FN3httwB38h3K9hz5q0LlctndFrjXNoAqjL2FkdKFcPbj01G+OO51CeI20VYGN8Dxb3/fzV3t0pE6CxLaPgPNpcHZkZrFeUON3Lq6eMbnSl0D8yRn25rQ+Syf3XphMdSsriOqax07J8JPsOPNVX5YI3NXiDKA/exygntSr4K9lSmOKMFVNmjcV7ovMeqkeRv8Aw92/O17lVR9Xf5ou3+qX76vHI3/h7t+dr3Kqj6t/zRdf9Uv30t/7TVfpv5GXyHotE5IovN2GTJxvfkkeZIA+Nccrtw5mzxYCDhUh7aUAfqo3+8j0VO6BimLpG2pIwXG+dP8AESr3EVnfKRKXddYCCwdoshEdsda1bz7VAeamu4YrLOpwJtouedGkn4Kf5LrBG73KvM1hC3VOKDClpzsJTuKh587+ypDT+vY14vzlvcZSw0skRXdvJcIJ3HqJG8ejpr31a83prQ3ckZWystJitEcSSN59G0axlC1NqCm1FKk7wQcEEdP/ADqqLn7uzQrEFMNobyZ/PIdlp+v9E8/zl2s7X7bep+OgfT/EkdfWOny8c4hTpMFTxiuFtTzZaUpPHZOMgdWce2t401ImyrDDfuaAmUtsKWOGeokdBIwcdtUaNpEX/VtynSWuYtTclSQlPg8+pPgqA6hkHJ7d3WCSK9nN5qNFX4GuinzDfu3fsqf8n5I0ub6chruhLaU44p3gq/3YHpqHrVOUTUUGFbXLBDZbW6tsIWlO5LCd2OH1twwOjj2Gv6X5P5N4t4mzH1RG3MFlIRlS0+Mc8B1Up0fFhatCnr/0TNUcIJy8lqN+s0S925cOa3lJ3pUPpIV0KB66qenND3SwXBMqJeGig7nWiwrZcT1HwuPUejyZFX+irpY0m68tHVSxxmNp4TyXASM7WyM44431F6nszV8sz8FzAUobTS8fQWOB/wCdBNS9c4rpF8ilMe5jg5uoXzbKYdivux5CChxtSkLQeII3Ee+tk0w6jU+hu5JCgpzmlRXT+JIwD6Nk1XuVXT3NuovcZHgrIbkgdB4JV/T0U15JLpzF1kW1xXgykbbeT9dPH0j9NVGDdyYToV6WqkFXRCdnibn9fql5K5bkDUMy1SDsqdQQU/jbO8egq9FTXK/G5yzQ5XSzI2T5FJPwqF1a18nOUCJdUeCw+4h4kbunZcHoOfPV05QY4l6PuGBktoDyf4SD7gfTU2jgc3oqsrx7XDUDR1r/ACKrnI3/AIa7fna9yqo+rUFzVV0QniqWsDyk1eORz/D3b87fuVVcci928pi2CMhVzKiOxKto+wVAi8bQrcb8FdO48h6Ba+0G7bakJWQluMwAo9ACU7/dWV8n0Vd81i9dHx4DJVJVnx1HwR7SfNV25R5/cGlJKUqw5JIYTv454+wGmfJxDbtGlFXCV4Bk5fWo9DY4ewE+enOF3gdFmU7jFSSSc3nCPVVnlbufdN4Yt6FZRFRtL/Or4JA9NRnJ/YO/d7SuQjMSLhx3P1j9VPnxk9gNQc+TIvF1ekFClyJbxKUDeSVHcn3Ctw0lY0WGzMxBgunw3lj6yzx8w3AdgpLG7yQuOi0qqX2GjbE3xEflTWyOqmdzZluQXGbY83GfUMJdW3tBHaAMb6e0tXF5lpsbrO7TybIYuYl3aaJrYJWW+bI21daiScj31oISAMAADyV3RUWsDdE2eolnIMhvZFFFFSSUUmKWihCbT4jM6I9ElI22XkFC0npBrC5DEnSeqEhW0VRHgtKsfvUZyPSN3lzW+GqTym6e75WzvjGQTKhgkgDetviR5uPp66TMy4uNQtPZlSIpDG/wuyScpUFu76VRcI+FmPh5Kh0tqHhewg+apHT0jv7ohkLO2t2Kphzp8IApPuzTDk5mt3jSSoMnw+59qOsZ4oI3ewkfw025M1uW+Rd7DJP7SI/to7R9EnHVuSf4qBYuB6rsjS2F8R1jdceRTbkfbcaj3VLqFJVzjY8JOOhVNtOQlvcqFyfU2oNsLeWFEY3k7I/VVzuF0lQ5Kmihop4pJB3in1rkvSovOvhCck7OznhVSGqikl3AJxN7LstRJeSYgcYtqqJylKXddQWiwsHwlHaWB0bRxnzJCjUpykzm7TpRFvj4QZBSwhI6G071ewAeemWk0d+9cXi+K8JmMrmWD1n6I/8AEE/xVDa3L+ptbNWiCchjDIVxCVfSWo+T/wBasOJsTzOSfExpljid4WDEfPX6L25KtP8AdMpV5kpPNMEoYBH0l9KvNw8ueqtWHCmlsgs2yAxCip2WWUBKR0+U9pp2KdGwMbZZtZUmpmLzpy8ktFFFTVVFFFFCEUUUUIRXPRXVcq4UITZ2cw3KbjqV+0XwHV5ackBSSDvBqqXNh6JNLhUVbStpCzVjYlocgiTwTsZV2Y41l0lcZZZI5RYt+SsSw4Gtc3O6q2mtMy7Fqm4Oxy33pkNgoTteEFZyAB1Dwh5CPNaGoEZmW9KaYaS+9jnHQnwlYGBk+QVCP32Qpw8whCUZ4EZNTEJ96VBDpAQ4oHGRu8uKnTbQgncWRXNs9EyobMbPk52H5ROgsy9gukpKdwKTinDbSW20toGEpGAKrVyj3AugyApwE+CU7x6BUpZ2p7SR3Ssc34q96vT0VXp6oPqnAQkE6n6qMkVowcd+ydx4LEJt4QWGmS6orUEpwFLI4nHkFVnQumJFpfmXG7bCrhIcUNpKtoBOckg9p3+QCpi7XWRFkllpCAAkHKgTmu7VdRLXzTiQh3iNngRVkV9O6fck8Qy05qQbO2FxGjtVISX0R2FOuE7KRndxNLHkNyGkutKylQ3VD6jk7kRknefCV/SvewxXGY5cWThzeEf1qDa1z60wNF2gZ9ilmECEPJzKlhS0g40taYVdFFFFCEUUUUIRSUtFCE1nxETGC0sb/qnqNRdmKm1v26SkbwSAenr/AKVOKGa81MI50vBCS6E4CjVKelDpmzNyI17jomtlIYWHT1TI2uAyrnFNjA47SvBrwdvsdtZQy0paRuChgCuZtvuE1eXXmkoB3IBOPdvpJEO12uEp+5OJCEDKnVqwPIAPdVAtqcRbSxiMdTz+Ce3dkDeEuPQIGoEfZ1/7hQdQN43xl/7hUReL5p20tQnJEWQtE1rnmS2CfB3cd+7iKety9PqFv5wcwq4N85HS6ojaGAccePhDdRu9p3/cb9+5NMUQaHFhsfvqpBuRCu6ebeThY4JUcHzGveNb4sNSn0A5AO9RzgUwl2RW2HISgBnOFHh5DT6CialPNTAhxJGNoHf5+upU4kdLaoiGMaOAySZMIbwOy6KNgRjcprkx4ZZ2sgHpxwHkqxAbq4ZaQy2G20hKQNwFdir1HSiBpvm45k9SkyyGQ9gjppaKKuJSKKKKEIooooQiiiihCKMUUmRQhGKovK7H5ywxnh/8Ukf+SSPhV6yKidU2jv7Z3rfzgaLhSpLhTtbJSoHh5vbUHtu0hWKSURTseTkCs25QUkad0u7wxC2c/wADZ/pTjlAiKMfSsNI8JUfmsdp5oe+nnKbbzF05You1tlhSWNrGM4bxn2VaLtpzvpcbLM58ITblbRbKM7f0SN+d29NJLCSfctVtU2OOJxOhf/isLTYQgJHBIwK6xQOFLVlYSTFLRRQhFFFFCEUUUUIRRRRQhFFFFCFys4G/hUPbNUWe6TO5IM1Lr5BOxsKBwOPEVMKrGoixYOUtwKylpElzjwCFpJ9yhS5HltldpKZs4eCcwLhafE1JaJd0Vbo8xC5iSoFoJVnKeO/GKE6ls6rn3tROaMznOb5oZztdXCsc0lcSxq6DNdVjnJBLij+PIP6qmeTtCrprdye4DhIdkHsKjgfqPopbZi61lfm2UyIOcSbBt/etEv8Ac7BFU1HvjsYE/tG0Po2unGRuNLD1ZYJchEeNc463VnCU5xtHqGemqFywbrvAx9mPZ9eq1qS3Q7c1bFQHlF1+Gh55BVnYWeo9HkofMWuItouU+zYpoWEuN3Xt0W7TZseDFclS3UtMNjK3FHcnopnG1BaZUORMjzmXI0b984lW5G7pqH1cXFcnkhT2edMZorzxzlOapekifkFqjefop6fw0x0hDrKpDRNkhMhOYcB8lqFrvVtu4cNtmNSA1jb5s52c8PdUgOFZpyNb03XPW3/7VpgrrHYm3SKyAQTujGdkUUUVNVkUUUUIRRRRQhFFJmihCDWPcrETubUjUpHgiSwDnrUk4PsxWw1WtZaVTqZuKO6u51sKUQrY2sg4yPYKXK3E2wV7Z1Q2CoD36c1ks20qi6ctl0xvkuupOOgAjZ9yqvHI7CxFuE4j6biWUn8oyf1D0VPXTSLc3SkaxtyA2Y2wUPFGd44nGekFXT01IaTsfyesyIBdDygtS1OBOztEnq39GKWyLC8FXanaLZqVzL8RP9Xus/5Ys994ON57mV+qq1bGY9s1NCTdWkOxgtta9obilaQUq7cZGfJWm600a7qWYw+3ORGDTRbwpoqzk5zxFNtQ6A78CCpuc2y7HipYcUWiec2RuPEY6ai+JxcXBOpq+BlO2Jx5EHt0Uvr/AH6NuePET+pNZ1pidEj6K1Gw/JabedSnm21LAUvdjcOmtViWwmxN225uJlfsOZdWElIcGMZxk78Vn0zktlCSe47iyWCdxdQdpPo4n0VORrrggKtQzwNjdDK62YIPW34XryRvsxI93elOoZaSWgpbigkD6XSfLWht3a2uNqW3PiqQhG2pSXkkBOcZO/hkEZqJsmlo1psD9saWHFvpVzjy0DwlEYBx1DoFMZOig/zP/VoTsRmY6wG9ziUBW0Dv4KUUH+E9dTaHNaAq9TJDUTukJsCrEq821MhEczGucXjZAVkb8Y38N+RjrzT7I66padJy0LDSXoy2FtpQt1STtgAYOyMHB3nfnxerfcwKmCeaqStY22A3XVFFFdSkUhpaQ0IVI5TL7crI3ANskcyXlLCzsJVnAGOIPXVF+XmpfvIeob/tq/8AKJp24X9EEW5LR5hSyvnF7PEDGNx6qpfzb6h8SJ68/CoG98ljVYqTKcF7dk0+XmpfvL+Q38KPl5qX7y/kt/207+bfUPiRPXn4UfNvqHxInrz8K5ZyrYazumny81L95fyG/wC2j5eal+8v5Dfwp382+ofEievPwo+bfUPiRPXn4UWcjDWd00+XmpfvL+Q3/bR8vNS/eX8hv+2nfzb6h8SJ68/Cj5t9Q+JE9efhRZyMNZ3TT5eal+8h6hv+2j5eal+8v5Lf9tO/m31D4kT15+FHzb6h8SJ68/CixRhrO6afLzUv3l/Jb+FHy81L95fyW/hTv5t9Q+JE9efhR82+ofEievPwos5GGs/6XjE1zqNyWwhdxylTiQRzKOBPkraxWPRuTu/tSWXFoi7KHEqOH9+AR2VsI31Jt+a0qATAO3t/euqKKKktBFFFFCFnvK5IfYi24sPOtEuLzzaynPg9lZp3fO+2yvXK+NFFLdqvPV7nCc2KO+E77bK9cr40d8J322V65XxooqN1Sxu6o74Tvtsr1yvjR3wnfbZXrlfGiii67jd1R3wnfbZXrlfGjvhO+2yvXK+NFFF1zG7qjvhO+2yvXK+NHfCd9tleuV8aKKLruN3VHfCd9tleuV8aO+E77bK9cr40UUXRjd1XtCnzTNj5mSSOdRuLyt+8dtfQo4miiptWxstxLXXSilooqa1V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00905" y="182890"/>
            <a:ext cx="8301086" cy="7969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z="4400" dirty="0" smtClean="0">
                <a:solidFill>
                  <a:srgbClr val="00B050"/>
                </a:solidFill>
              </a:rPr>
              <a:t>Some of our Ships</a:t>
            </a:r>
            <a:endParaRPr lang="en-NZ" sz="4400" dirty="0">
              <a:solidFill>
                <a:srgbClr val="00B050"/>
              </a:solidFill>
            </a:endParaRPr>
          </a:p>
        </p:txBody>
      </p:sp>
      <p:sp>
        <p:nvSpPr>
          <p:cNvPr id="1019906" name="AutoShape 2" descr="data:image/jpg;base64,/9j/4AAQSkZJRgABAQAAAQABAAD/2wBDAAkGBwgHBgkIBwgKCgkLDRYPDQwMDRsUFRAWIB0iIiAdHx8kKDQsJCYxJx8fLT0tMTU3Ojo6Iys/RD84QzQ5Ojf/2wBDAQoKCg0MDRoPDxo3JR8lNzc3Nzc3Nzc3Nzc3Nzc3Nzc3Nzc3Nzc3Nzc3Nzc3Nzc3Nzc3Nzc3Nzc3Nzc3Nzc3Nzf/wAARCABOAE4DASIAAhEBAxEB/8QAGwAAAQUBAQAAAAAAAAAAAAAAAgABAwQGBQf/xAA1EAACAQMDAwIEAwYHAAAAAAABAgMABBEFITEGEkFRYRMigZEUUnEHFTJCobEjMzRiweHw/8QAGQEAAgMBAAAAAAAAAAAAAAAAAQMAAgQF/8QAJhEAAgIBAwMDBQAAAAAAAAAAAAECEQMEITESIkETMlFCgbHB4f/aAAwDAQACEQMRAD8A83ZdvX3oQuTgVOeB70P8JznApIq2CqDzT7A8/rTEngbmnSMu4CAs3oBn2qXSslNhBxyFpZzsfHFXJdMv4kSSSznEbp3qxQ7rgb/puPvVSSNo5GjkUqysVIPgjYiqqcXwyNNciOAeaRI7hXbOk6ZJpAubXUg12qjvt5OxD3E4xgtn6ju+lQDpnXWjEkej37IeGS3ZgfsKrHLCWyZaWOS8HJ42pgaOWKSF2jmRo3XZlYYKn0I8UFMKhFh2jnNATmlT4qMggOK2/wCzz8NIjxKqNcrKGIYjdCVGcEHbt7s+OMjisRsORkelb/Q7ro7U4oH1B7jR9UijVDcQOUR2Che8YyAT5yPPmsmrv06Sf2G4PdZs2mvb63iaZI443RnbOERR3FWHy78EHnYAnOTkeS9QTfvDVb68tELWqyhQ6Ke1VACoSTxkLn3rc/u63snJ6n183GlQoyqIpf8AVdzd4AC7kb7gZ3wM4FZvq3qe01Ozh0zQtOjsdMhf4naFAaVsEAnHGxPOTvWLRqccjd3+F/R2anGihpfUd7ZWwtAiTwcKjjGPGNv4hvwwPtXoWvPbdJaNHfppFqJ7gqgQOw7XKlmG2PlHGNs8Vx+ieiDm01jViSGYSwW2OQOGc+BwQPO1df8AaJYTaubOAzwWVrb98ry3TY7mI3Cjk4Vcn3aqT1GGWr6FKkrv9IMIz9OjyrU7+XU72S7mUKXwAoJIAAwBkkn7mqtTXscNvcyRQXC3ManAlRSob6HcVATXajVKjI7vcPtwxpAUicUOaJUc80LOqABzgkbHFEu/r96lt4XmftgR5G/Kikmo2krYTQ9L9PXnVEEVsuo28Vtbl3MLkl4u4jJCY/mwPPitf0/05pSQRX+naBqmpSFcwyXzRxQN6Nu3H0NSdD2UfTOgXd1r066ebt8KZB84UA4wOTuePasj1n1VJrUkdhp/fBpFoqx29vnBIUYDH3x48feuXjmtTklH6Vtt5+WaX2RTfJpdY6nfQHuLq+1aPUNbkXshtLRybSyT3473x6/91nU1K76kgS0jlme5mjD393KSQE7tkRdtssowMZOB6msk3AHFdHR9XTToLmF42YXAAdlIyAM+Mj8x++fFacunhFXCO6Bhy3KpPYm1/T9Ot7aKXT5JD2SGFy7ZErDllPG22cDHzDGeTwmOdlyCOas3l8blk/ljjTsijB2Uf8k+TVaN1I2JOKfiUox7mVyuLl2ILtYmpFj/ADcUwc9x2p9/JNMM5a06wn1G9jtLNQ80mSATgAAZJJ4AxXYXWf3CjW2gTn4pH+Pfdv8AmN/szwgycHGTknbauDBPNA7mCWSIuhjcoxHcp5Bx49qDP/jSp4+vafHwXjPoW3JPeXl3eSmW/uJp5DuWlcsRn+1MbC9LIPwdzmQjsHwW+fJAGNt8k/1rXav1dpt9b30bQ3LteQLEzFVAUoCUKjOw7zkj7c4FdetYVs7WF7GVjbLEFxPgEoIzk7fmiH0JHO9Z45MySUcdDOmLdtmfh0LVZ+34OnXLBxlPkxn71W1DTL7TkhkvLZ4RNn4ZYg92ME/3Fdy262e0eOZNMtzcKoRpPiOO4AALsPQD65rO6xrU+oJbQyIoFsjJH2Z37nZz+m7EbY2ApkHnlOpJJBaxpbPcpOxZu3P600jfh17mzhjtijgjxuwJzSx3ysdu1flAP9a0lC7ng4H0pDuHmm32GacURYvIyKRfI4oWY1Cz+nHNQNWE7YqMyDf9cUzPmonbt480CyVDTSgA77+nrTQIWbubzuKijzJKSTsu2PWrqjzRa8BHkfsT2/ufFFGvw0AbegYd0qL75qYjaoA//9k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350838"/>
            <a:ext cx="742950" cy="7429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19908" name="AutoShape 4" descr="data:image/jpg;base64,/9j/4AAQSkZJRgABAQAAAQABAAD/2wBDAAkGBwgHBgkIBwgKCgkLDRYPDQwMDRsUFRAWIB0iIiAdHx8kKDQsJCYxJx8fLT0tMTU3Ojo6Iys/RD84QzQ5Ojf/2wBDAQoKCg0MDRoPDxo3JR8lNzc3Nzc3Nzc3Nzc3Nzc3Nzc3Nzc3Nzc3Nzc3Nzc3Nzc3Nzc3Nzc3Nzc3Nzc3Nzc3Nzf/wAARCABOAE4DASIAAhEBAxEB/8QAGwAAAQUBAQAAAAAAAAAAAAAAAgABAwQGBQf/xAA1EAACAQMDAwIEAwYHAAAAAAABAgMABBEFITEGEkFRYRMigZEUUnEHFTJCobEjMzRiweHw/8QAGQEAAgMBAAAAAAAAAAAAAAAAAQMAAgQF/8QAJhEAAgIBAwMDBQAAAAAAAAAAAAECEQMEITESIkETMlFCgbHB4f/aAAwDAQACEQMRAD8A83ZdvX3oQuTgVOeB70P8JznApIq2CqDzT7A8/rTEngbmnSMu4CAs3oBn2qXSslNhBxyFpZzsfHFXJdMv4kSSSznEbp3qxQ7rgb/puPvVSSNo5GjkUqysVIPgjYiqqcXwyNNciOAeaRI7hXbOk6ZJpAubXUg12qjvt5OxD3E4xgtn6ju+lQDpnXWjEkej37IeGS3ZgfsKrHLCWyZaWOS8HJ42pgaOWKSF2jmRo3XZlYYKn0I8UFMKhFh2jnNATmlT4qMggOK2/wCzz8NIjxKqNcrKGIYjdCVGcEHbt7s+OMjisRsORkelb/Q7ro7U4oH1B7jR9UijVDcQOUR2Che8YyAT5yPPmsmrv06Sf2G4PdZs2mvb63iaZI443RnbOERR3FWHy78EHnYAnOTkeS9QTfvDVb68tELWqyhQ6Ke1VACoSTxkLn3rc/u63snJ6n183GlQoyqIpf8AVdzd4AC7kb7gZ3wM4FZvq3qe01Ozh0zQtOjsdMhf4naFAaVsEAnHGxPOTvWLRqccjd3+F/R2anGihpfUd7ZWwtAiTwcKjjGPGNv4hvwwPtXoWvPbdJaNHfppFqJ7gqgQOw7XKlmG2PlHGNs8Vx+ieiDm01jViSGYSwW2OQOGc+BwQPO1df8AaJYTaubOAzwWVrb98ry3TY7mI3Cjk4Vcn3aqT1GGWr6FKkrv9IMIz9OjyrU7+XU72S7mUKXwAoJIAAwBkkn7mqtTXscNvcyRQXC3ManAlRSob6HcVATXajVKjI7vcPtwxpAUicUOaJUc80LOqABzgkbHFEu/r96lt4XmftgR5G/Kikmo2krYTQ9L9PXnVEEVsuo28Vtbl3MLkl4u4jJCY/mwPPitf0/05pSQRX+naBqmpSFcwyXzRxQN6Nu3H0NSdD2UfTOgXd1r066ebt8KZB84UA4wOTuePasj1n1VJrUkdhp/fBpFoqx29vnBIUYDH3x48feuXjmtTklH6Vtt5+WaX2RTfJpdY6nfQHuLq+1aPUNbkXshtLRybSyT3473x6/91nU1K76kgS0jlme5mjD393KSQE7tkRdtssowMZOB6msk3AHFdHR9XTToLmF42YXAAdlIyAM+Mj8x++fFacunhFXCO6Bhy3KpPYm1/T9Ot7aKXT5JD2SGFy7ZErDllPG22cDHzDGeTwmOdlyCOas3l8blk/ljjTsijB2Uf8k+TVaN1I2JOKfiUox7mVyuLl2ILtYmpFj/ADcUwc9x2p9/JNMM5a06wn1G9jtLNQ80mSATgAAZJJ4AxXYXWf3CjW2gTn4pH+Pfdv8AmN/szwgycHGTknbauDBPNA7mCWSIuhjcoxHcp5Bx49qDP/jSp4+vafHwXjPoW3JPeXl3eSmW/uJp5DuWlcsRn+1MbC9LIPwdzmQjsHwW+fJAGNt8k/1rXav1dpt9b30bQ3LteQLEzFVAUoCUKjOw7zkj7c4FdetYVs7WF7GVjbLEFxPgEoIzk7fmiH0JHO9Z45MySUcdDOmLdtmfh0LVZ+34OnXLBxlPkxn71W1DTL7TkhkvLZ4RNn4ZYg92ME/3Fdy262e0eOZNMtzcKoRpPiOO4AALsPQD65rO6xrU+oJbQyIoFsjJH2Z37nZz+m7EbY2ApkHnlOpJJBaxpbPcpOxZu3P600jfh17mzhjtijgjxuwJzSx3ysdu1flAP9a0lC7ng4H0pDuHmm32GacURYvIyKRfI4oWY1Cz+nHNQNWE7YqMyDf9cUzPmonbt480CyVDTSgA77+nrTQIWbubzuKijzJKSTsu2PWrqjzRa8BHkfsT2/ufFFGvw0AbegYd0qL75qYjaoA//9k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350838"/>
            <a:ext cx="742950" cy="7429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AutoShape 2" descr="data:image/jpeg;base64,/9j/4AAQSkZJRgABAQAAAQABAAD/2wBDAAkGBwgHBgkIBwgKCgkLDRYPDQwMDRsUFRAWIB0iIiAdHx8kKDQsJCYxJx8fLT0tMTU3Ojo6Iys/RD84QzQ5Ojf/2wBDAQoKCg0MDRoPDxo3JR8lNzc3Nzc3Nzc3Nzc3Nzc3Nzc3Nzc3Nzc3Nzc3Nzc3Nzc3Nzc3Nzc3Nzc3Nzc3Nzc3Nzf/wAARCAB0AJsDASIAAhEBAxEB/8QAHAABAAIDAQEBAAAAAAAAAAAAAAUGAQQHAwII/8QAOhAAAQMDAwIFAwICCAcAAAAAAQIDBAAFEQYSITFBBxMUImEyUXEVgSMmFyQzQlOSocE3UmJ1kaLD/8QAFAEBAAAAAAAAAAAAAAAAAAAAAP/EABQRAQAAAAAAAAAAAAAAAAAAAAD/2gAMAwEAAhEDEQA/AOG0pSgUpSgUpSgUpSgUpSgUpSgUpSgUpXrHjvynksxmXHnV52ttpKlH8AUHlSlKBSlKBSlKBSlKBSlKBSlKBSlZAzQYpWxEgy5qlJhxnpCkjJDLZWR+cCrBB8PNWzcFuySWhlIJkAMlO44BIUQcZ+KCr0rp8Hwau3vN1ucKGEyWo6ggF1QU5txxwP76e9XbTPhhpO1PMLuO+5SDJeaxJVhseWFEkIHXgdyaDjmktF3rVcgJtkbEcLCXJTx2tNk9ie56cDJ5FdUnadtHh/oa4ToDgeub0cNouK2lKJUoqQoJA4QORjJ56nOBV8tQkT7XDcfjojxTCgSG4LC0tLQ+lSnFpwcADPljHGcEVx7xw1KbhcY9lSmayIRK5DD7rak7yBswGyRwkn592KDl561isnk1igUpSgUpSgUpSgUpQUGQCelSFksd0vssRbRAflvd0tJyE/Kj0SPk4q/aN8KJM2FJuuoiuJFYQFpidHXPaFDd/wAoII+fxXdLNb4FkuLtttcVqLFahtrDbScc718n7n5NBx/Tfgi67JjDUdyQ0l9tTiWYXuUQNvVahgfV2B/NXSw6H0lbrvZmWLKw8ZlvekLXJJe97amcYCiQP7RXQCrBbJyH16UeSvIk21xSfn2NK/2qtWG7tSLloGQh3KZES4tDn6iC3x/6/wClBMxJoDFqisobZblWGU5tQkJ9yCyBjHwtVR1y1AVouVybUstv6XjT2uccoW6o4HY+9P8ApXrpiy3Z6LpqTOSiMYzE5h9p7IdKHF/wwlP32pSTnHSpW06ftNqahR0NOTZkKF6NPnqAcLO4E+w4SoZxz8d6DQns3K43S7sQ4qgz+pWyW2877ULCdilgE9cBtPTuoVvNRYdsfSmc+xInetkvxUvq9OR5u4lLeeFqCcjOfv0r1mXdakuJZK3PLBDiWWd5bSAf7WMrCyOMezJOftVG1NrCHBtyyqQ15LyFhtlATNhyVDq2tlZS6yrtjhIzznFBs+IWqI0C3Ofq0RL7gBLduvVsClOKJABbeQfLwM5OMn5r8+PvKfdW64rK1Kya3LzdXrnJ3ltLEdJJYitrUWmAccICicDjNR1ApSlApSlApSlApSlAq7eDLTT/AIk2Vt5tDiNzqsLTkZDSyDj7ggVDaVszF5lONvuhCWkA480N5JOMlRB2pHc4PUDHORaPDmG3avFqytMqUUK3KSHMb072VcKx35+MjBwM4oO0aonKZsWtXWj7o7YI/PkoNbDk7+b7swTyixtOj/O7n/aqpen5M0+JlritOPPqXEQ02gZKi40lAA/y1dYVpZRfjdXJGy6PW5qKY6yClKUncTtz7uT1BxQQmmrNNlwtCTQoMs2y3H1DS8hxSlshCU7cdM5PP2H7Sljtdq03AgWi3BtMiGhaI4uHDjm87lhK8dyATtyOBxwK9L3dWIKf5it8liMnkXGKVLbb57qRhxv7klO3/qNRUp66Srep20O23WFmWDvjurQl4c9ErSNisfIB46k80EhdrqmMv00lxmK44rCY13GI8hRzhLb4yASR09xAH0jOagLzeEw0hi5EQTncmJfAXIzhGSCzLTnaeMjOTj+6KoV68R49qbTHsLk95krUzLst6bTIaaA4OHCor68AZI69OBXMrhdZs8eW/Ic9MlaltxkrV5TJPZCCcJHbjtQXrVHiSZLCI1sadWUpUkOz1h52GvGMx5CSFkdfcvJNUCdOk3GS5KnPuyJLmCt51RUpWBjknrwK1yc9axQKUpQKUpQKUpQKUpQKUpQeseS/FdDsZ5xl0ZAW2spUM9eRV18IIk64+INvmNNuvCO6p+U8TkISQcqUo9yT+TVf0hpyXqq/R7TBWhDjuSpxZ4bQOqvn8Cul6rULZZ52iPD1hx4QmfPvUtojzXcEBSeOT1GQOg9v3oOsafgWpyVdr1Y7kiRIuziHHX21pcQAhO1CQB2AJz3OTyOMaOorz+mxy1rCyGTbAQr18NsvNIIGdy0fW0QRwRuA492a/PGn7BqQRWbtaZHoWn1BtmR65McuKKlAJB3A5yhXHxV9sniH4gWgOou9tTdGGJot7nmgIcD56ICk9enXBHI555C3i5y2La7ddC6qhXW3sN+Y5Auz24toAycOEhaeP8TP5rjesNYRbxNanWG0JsUlbaky3Ij5SXyrqCE4GP2yc81IaniRdZ6j2aYssK2SkfwpEYzW0l5/Jz5acgEDHVI56mq7ctI3W2+nTJEXzZKkhhlElCnHApRSlSUg5KSQRnpQQROTWKmZ2l7xb2rg7Lhltu3PpjyVFQ9i1fSMZyc/cV9RNKXqZ+leRDUf1UrEPKgPM2fV16fv1oISlTVu0td7iuWliOEeiUpMkvLS2GSkKUrdk8YCFZ/Fat2s060+QZjafKkILjDzbiXG3Ug4JSpJIOD1HUd6CPpSlApSlApSlApSlApSlBLaau1ys1zTJsxV61bamW9qSpXvGPaB3+3zW9pi+TrMi6u28y03BxDamn2k7i2UupUor+CAQc5Bzg8VM+FbTcCZJ1JI9Ni3bW4wkvpZQ4+vPAUogEhAWcfir+iytWbVutH4ePQ3KxOTI6kcpIWfdg9Pqz+xFBV7lry23DSbsSFBn2xavc65GjocZDqi4VhJUrKElTmRjkdu1fX9I4uE6X6a0yHkvwUOeUlsLPr0FJDxAP0BQHz0qPsv/A3UP/dWf/nXr4Cqxqq6HcU4tD/uSOR7m6CG0ZLjWFdxVKjXNu8uMeVEcZhhwxkK4cXtUtJ3EEpB6DJ69KlXtZ2xxNobgpuEhy2w0R4sZ2G1tdfTvCHCoLK+qknaOhHWulaTW/Jk6YmIdXKg/ocpDcuQrEhxzcjcFp5wBjjClD56Z5H4YxEN3KVfnhFKLS2lbKZTyW21SVZDQKlcDGFK+/t4oJa860s96sEu3Tolwh3KYI4lKZZS4kvM5TkBTgVynYOeeO9brep/RsKiXDTl2jMNOhVl2sL3gBlTR3bld0bT7e4J681bRYY0DVepNT2tDL8mTZzcLQEhK0+YUkOKTj6iFbeR/i/NULwfv13leIdriyrnMfYfccW426+pYWoMuYJyetBsQNdx5domM3e2zFXWQwuJMnRGQvzQppbTalpKk+8FZB7qAHPAFVnWEpTdqslkTAnRWLc26pLk9jynXlOK3KO3nCeAAMn5NdDvExGj9Q2KdHQqTph15595yMCVuSTuDinMHG5HO0HoEq7jNVHxItDbFttt3td/k3exy3HfSCSpRcYWSCtJz1yR9h0/chQKUpQKUpQKUpQKUpQKUpQbirnLVa27YXf6k28Xw0EgAuEYKicZJxxzU1E17qaHHjx49zIZjxzGaSuO0va0cZRyk5HtHX7VWaUFnRr7UjaHm0T2g08oKcb9ExsUQAAduzGcAVoWvU13tN0k3O3S/ImSQtLzgaQQoKUFKG0jABIHQVD0oLI3rvUrc5ma3dFofYYMdra02ENtkglKUbdozgdB2Fal21ReLvDTDnyW1RkuBzym47bQ3AEAnYkZ4J/81DUoJ+LrPUUSPb2I11ebbt+70uEpy2D1G7GSn4JI6ccCvZGub+zKblRZMeM+hzzN8aEy0Vr2lO5W1A3cKPXjv1qtUoLDB1rqGAw7HjXE+Q6+p9bbrDbiStQIUQFJIGQTkDjk/eo+7Xufd/JTNdSW46SlhlptLTbQJydqEgJGe5xk8ZqOpQKUpQKUpQKUpQKUpQKUpQKUpQKUpQKUpQKUpQKUpQKUpQKUpQKUpQf/2Q=="/>
          <p:cNvSpPr>
            <a:spLocks noChangeAspect="1" noChangeArrowheads="1"/>
          </p:cNvSpPr>
          <p:nvPr/>
        </p:nvSpPr>
        <p:spPr bwMode="auto">
          <a:xfrm>
            <a:off x="63500" y="-525463"/>
            <a:ext cx="1476375" cy="110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 dirty="0">
              <a:solidFill>
                <a:srgbClr val="000000"/>
              </a:solidFill>
            </a:endParaRPr>
          </a:p>
        </p:txBody>
      </p:sp>
      <p:sp>
        <p:nvSpPr>
          <p:cNvPr id="3" name="AutoShape 4" descr="data:image/jpeg;base64,/9j/4AAQSkZJRgABAQAAAQABAAD/2wBDAAkGBwgHBgkIBwgKCgkLDRYPDQwMDRsUFRAWIB0iIiAdHx8kKDQsJCYxJx8fLT0tMTU3Ojo6Iys/RD84QzQ5Ojf/2wBDAQoKCg0MDRoPDxo3JR8lNzc3Nzc3Nzc3Nzc3Nzc3Nzc3Nzc3Nzc3Nzc3Nzc3Nzc3Nzc3Nzc3Nzc3Nzc3Nzc3Nzf/wAARCAB0AJsDASIAAhEBAxEB/8QAHAABAAIDAQEBAAAAAAAAAAAAAAUGAQQHAwII/8QAOhAAAQMDAwIFAwICCAcAAAAAAQIDBAAFEQYSITFBBxMUImEyUXEVgSMmFyQzQlOSocE3UmJ1kaLD/8QAFAEBAAAAAAAAAAAAAAAAAAAAAP/EABQRAQAAAAAAAAAAAAAAAAAAAAD/2gAMAwEAAhEDEQA/AOG0pSgUpSgUpSgUpSgUpSgUpSgUpSgUpXrHjvynksxmXHnV52ttpKlH8AUHlSlKBSlKBSlKBSlKBSlKBSlKBSlZAzQYpWxEgy5qlJhxnpCkjJDLZWR+cCrBB8PNWzcFuySWhlIJkAMlO44BIUQcZ+KCr0rp8Hwau3vN1ucKGEyWo6ggF1QU5txxwP76e9XbTPhhpO1PMLuO+5SDJeaxJVhseWFEkIHXgdyaDjmktF3rVcgJtkbEcLCXJTx2tNk9ie56cDJ5FdUnadtHh/oa4ToDgeub0cNouK2lKJUoqQoJA4QORjJ56nOBV8tQkT7XDcfjojxTCgSG4LC0tLQ+lSnFpwcADPljHGcEVx7xw1KbhcY9lSmayIRK5DD7rak7yBswGyRwkn592KDl561isnk1igUpSgUpSgUpSgUpQUGQCelSFksd0vssRbRAflvd0tJyE/Kj0SPk4q/aN8KJM2FJuuoiuJFYQFpidHXPaFDd/wAoII+fxXdLNb4FkuLtttcVqLFahtrDbScc718n7n5NBx/Tfgi67JjDUdyQ0l9tTiWYXuUQNvVahgfV2B/NXSw6H0lbrvZmWLKw8ZlvekLXJJe97amcYCiQP7RXQCrBbJyH16UeSvIk21xSfn2NK/2qtWG7tSLloGQh3KZES4tDn6iC3x/6/wClBMxJoDFqisobZblWGU5tQkJ9yCyBjHwtVR1y1AVouVybUstv6XjT2uccoW6o4HY+9P8ApXrpiy3Z6LpqTOSiMYzE5h9p7IdKHF/wwlP32pSTnHSpW06ftNqahR0NOTZkKF6NPnqAcLO4E+w4SoZxz8d6DQns3K43S7sQ4qgz+pWyW2877ULCdilgE9cBtPTuoVvNRYdsfSmc+xInetkvxUvq9OR5u4lLeeFqCcjOfv0r1mXdakuJZK3PLBDiWWd5bSAf7WMrCyOMezJOftVG1NrCHBtyyqQ15LyFhtlATNhyVDq2tlZS6yrtjhIzznFBs+IWqI0C3Ofq0RL7gBLduvVsClOKJABbeQfLwM5OMn5r8+PvKfdW64rK1Kya3LzdXrnJ3ltLEdJJYitrUWmAccICicDjNR1ApSlApSlApSlApSlAq7eDLTT/AIk2Vt5tDiNzqsLTkZDSyDj7ggVDaVszF5lONvuhCWkA480N5JOMlRB2pHc4PUDHORaPDmG3avFqytMqUUK3KSHMb072VcKx35+MjBwM4oO0aonKZsWtXWj7o7YI/PkoNbDk7+b7swTyixtOj/O7n/aqpen5M0+JlritOPPqXEQ02gZKi40lAA/y1dYVpZRfjdXJGy6PW5qKY6yClKUncTtz7uT1BxQQmmrNNlwtCTQoMs2y3H1DS8hxSlshCU7cdM5PP2H7Sljtdq03AgWi3BtMiGhaI4uHDjm87lhK8dyATtyOBxwK9L3dWIKf5it8liMnkXGKVLbb57qRhxv7klO3/qNRUp66Srep20O23WFmWDvjurQl4c9ErSNisfIB46k80EhdrqmMv00lxmK44rCY13GI8hRzhLb4yASR09xAH0jOagLzeEw0hi5EQTncmJfAXIzhGSCzLTnaeMjOTj+6KoV68R49qbTHsLk95krUzLst6bTIaaA4OHCor68AZI69OBXMrhdZs8eW/Ic9MlaltxkrV5TJPZCCcJHbjtQXrVHiSZLCI1sadWUpUkOz1h52GvGMx5CSFkdfcvJNUCdOk3GS5KnPuyJLmCt51RUpWBjknrwK1yc9axQKUpQKUpQKUpQKUpQKUpQeseS/FdDsZ5xl0ZAW2spUM9eRV18IIk64+INvmNNuvCO6p+U8TkISQcqUo9yT+TVf0hpyXqq/R7TBWhDjuSpxZ4bQOqvn8Cul6rULZZ52iPD1hx4QmfPvUtojzXcEBSeOT1GQOg9v3oOsafgWpyVdr1Y7kiRIuziHHX21pcQAhO1CQB2AJz3OTyOMaOorz+mxy1rCyGTbAQr18NsvNIIGdy0fW0QRwRuA492a/PGn7BqQRWbtaZHoWn1BtmR65McuKKlAJB3A5yhXHxV9sniH4gWgOou9tTdGGJot7nmgIcD56ICk9enXBHI555C3i5y2La7ddC6qhXW3sN+Y5Auz24toAycOEhaeP8TP5rjesNYRbxNanWG0JsUlbaky3Ij5SXyrqCE4GP2yc81IaniRdZ6j2aYssK2SkfwpEYzW0l5/Jz5acgEDHVI56mq7ctI3W2+nTJEXzZKkhhlElCnHApRSlSUg5KSQRnpQQROTWKmZ2l7xb2rg7Lhltu3PpjyVFQ9i1fSMZyc/cV9RNKXqZ+leRDUf1UrEPKgPM2fV16fv1oISlTVu0td7iuWliOEeiUpMkvLS2GSkKUrdk8YCFZ/Fat2s060+QZjafKkILjDzbiXG3Ug4JSpJIOD1HUd6CPpSlApSlApSlApSlApSlBLaau1ys1zTJsxV61bamW9qSpXvGPaB3+3zW9pi+TrMi6u28y03BxDamn2k7i2UupUor+CAQc5Bzg8VM+FbTcCZJ1JI9Ni3bW4wkvpZQ4+vPAUogEhAWcfir+iytWbVutH4ePQ3KxOTI6kcpIWfdg9Pqz+xFBV7lry23DSbsSFBn2xavc65GjocZDqi4VhJUrKElTmRjkdu1fX9I4uE6X6a0yHkvwUOeUlsLPr0FJDxAP0BQHz0qPsv/A3UP/dWf/nXr4Cqxqq6HcU4tD/uSOR7m6CG0ZLjWFdxVKjXNu8uMeVEcZhhwxkK4cXtUtJ3EEpB6DJ69KlXtZ2xxNobgpuEhy2w0R4sZ2G1tdfTvCHCoLK+qknaOhHWulaTW/Jk6YmIdXKg/ocpDcuQrEhxzcjcFp5wBjjClD56Z5H4YxEN3KVfnhFKLS2lbKZTyW21SVZDQKlcDGFK+/t4oJa860s96sEu3Tolwh3KYI4lKZZS4kvM5TkBTgVynYOeeO9brep/RsKiXDTl2jMNOhVl2sL3gBlTR3bld0bT7e4J681bRYY0DVepNT2tDL8mTZzcLQEhK0+YUkOKTj6iFbeR/i/NULwfv13leIdriyrnMfYfccW426+pYWoMuYJyetBsQNdx5domM3e2zFXWQwuJMnRGQvzQppbTalpKk+8FZB7qAHPAFVnWEpTdqslkTAnRWLc26pLk9jynXlOK3KO3nCeAAMn5NdDvExGj9Q2KdHQqTph15595yMCVuSTuDinMHG5HO0HoEq7jNVHxItDbFttt3td/k3exy3HfSCSpRcYWSCtJz1yR9h0/chQKUpQKUpQKUpQKUpQKUpQbirnLVa27YXf6k28Xw0EgAuEYKicZJxxzU1E17qaHHjx49zIZjxzGaSuO0va0cZRyk5HtHX7VWaUFnRr7UjaHm0T2g08oKcb9ExsUQAAduzGcAVoWvU13tN0k3O3S/ImSQtLzgaQQoKUFKG0jABIHQVD0oLI3rvUrc5ma3dFofYYMdra02ENtkglKUbdozgdB2Fal21ReLvDTDnyW1RkuBzym47bQ3AEAnYkZ4J/81DUoJ+LrPUUSPb2I11ebbt+70uEpy2D1G7GSn4JI6ccCvZGub+zKblRZMeM+hzzN8aEy0Vr2lO5W1A3cKPXjv1qtUoLDB1rqGAw7HjXE+Q6+p9bbrDbiStQIUQFJIGQTkDjk/eo+7Xufd/JTNdSW46SlhlptLTbQJydqEgJGe5xk8ZqOpQKUpQKUpQKUpQKUpQKUpQKUpQKUpQKUpQKUpQKUpQKUpQKUpQKUpQf/2Q=="/>
          <p:cNvSpPr>
            <a:spLocks noChangeAspect="1" noChangeArrowheads="1"/>
          </p:cNvSpPr>
          <p:nvPr/>
        </p:nvSpPr>
        <p:spPr bwMode="auto">
          <a:xfrm>
            <a:off x="215900" y="260648"/>
            <a:ext cx="7452444" cy="47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 dirty="0">
              <a:solidFill>
                <a:srgbClr val="000000"/>
              </a:solidFill>
            </a:endParaRPr>
          </a:p>
        </p:txBody>
      </p:sp>
      <p:pic>
        <p:nvPicPr>
          <p:cNvPr id="3074" name="Picture 2" descr="C:\Users\cai.RDNSS\Desktop\Cai Jun\Various Loggers Analysis\Rose Harmony\test edi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67" y="1340768"/>
            <a:ext cx="3361977" cy="203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cai.RDNSS\Desktop\Cai Jun\Various Loggers Analysis\Iris Harmony\SC289-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231" y="1340768"/>
            <a:ext cx="3672407" cy="2032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67" y="3639908"/>
            <a:ext cx="3361977" cy="245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Z:\Operations\INFORMATION\Vessel Info\Photos and survey reports\R\Remy Enterprise\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231" y="3634868"/>
            <a:ext cx="3672408" cy="2458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88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AU" dirty="0" err="1"/>
              <a:t>Ravensdown</a:t>
            </a:r>
            <a:r>
              <a:rPr lang="en-AU" dirty="0"/>
              <a:t> Limited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56792"/>
            <a:ext cx="8291264" cy="4824536"/>
          </a:xfrm>
        </p:spPr>
        <p:txBody>
          <a:bodyPr/>
          <a:lstStyle/>
          <a:p>
            <a:r>
              <a:rPr lang="en-AU" dirty="0"/>
              <a:t>Created by farmers in 1977 in Dunedin</a:t>
            </a:r>
          </a:p>
          <a:p>
            <a:pPr marL="0" indent="0">
              <a:buNone/>
            </a:pPr>
            <a:r>
              <a:rPr lang="en-AU" dirty="0"/>
              <a:t>   focusing on fertiliser manufacture and </a:t>
            </a:r>
          </a:p>
          <a:p>
            <a:pPr marL="0" indent="0">
              <a:buNone/>
            </a:pPr>
            <a:r>
              <a:rPr lang="en-AU" dirty="0"/>
              <a:t>   sales in the south island</a:t>
            </a:r>
          </a:p>
          <a:p>
            <a:pPr>
              <a:buFont typeface="Arial" pitchFamily="34" charset="0"/>
              <a:buChar char="•"/>
            </a:pPr>
            <a:r>
              <a:rPr lang="en-AU" dirty="0"/>
              <a:t>1997 expand into NZ north island</a:t>
            </a:r>
          </a:p>
          <a:p>
            <a:pPr>
              <a:buFont typeface="Arial" pitchFamily="34" charset="0"/>
              <a:buChar char="•"/>
            </a:pPr>
            <a:r>
              <a:rPr lang="en-AU" dirty="0"/>
              <a:t>2008 expand into Australia</a:t>
            </a:r>
          </a:p>
          <a:p>
            <a:r>
              <a:rPr lang="en-AU" dirty="0"/>
              <a:t>2013 exit Australia market to focus solely on core business in New Zealand</a:t>
            </a:r>
          </a:p>
        </p:txBody>
      </p:sp>
    </p:spTree>
    <p:extLst>
      <p:ext uri="{BB962C8B-B14F-4D97-AF65-F5344CB8AC3E}">
        <p14:creationId xmlns:p14="http://schemas.microsoft.com/office/powerpoint/2010/main" val="365265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Fertiliser Sales </a:t>
            </a:r>
            <a:r>
              <a:rPr lang="en-NZ" dirty="0" smtClean="0">
                <a:solidFill>
                  <a:schemeClr val="tx1"/>
                </a:solidFill>
              </a:rPr>
              <a:t>	</a:t>
            </a:r>
            <a:endParaRPr lang="en-NZ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18B7939-FFE3-4892-AEBA-F6FB43954B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700808"/>
            <a:ext cx="7848872" cy="418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2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NZ" dirty="0"/>
              <a:t>R</a:t>
            </a:r>
            <a:r>
              <a:rPr lang="en-NZ" dirty="0" smtClean="0"/>
              <a:t>evenue </a:t>
            </a:r>
            <a:r>
              <a:rPr lang="en-NZ" dirty="0" smtClean="0">
                <a:solidFill>
                  <a:schemeClr val="tx1"/>
                </a:solidFill>
              </a:rPr>
              <a:t>	</a:t>
            </a:r>
            <a:endParaRPr lang="en-NZ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9BC9051-FAC4-460E-B6A0-0EE8EB3AF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700808"/>
            <a:ext cx="7848872" cy="403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7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Total Equity </a:t>
            </a:r>
            <a:r>
              <a:rPr lang="en-NZ" dirty="0" smtClean="0">
                <a:solidFill>
                  <a:schemeClr val="tx1"/>
                </a:solidFill>
              </a:rPr>
              <a:t>	</a:t>
            </a:r>
            <a:endParaRPr lang="en-NZ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7474068-0272-44D5-AB70-84440C2FE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00808"/>
            <a:ext cx="7776864" cy="417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8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285750"/>
            <a:ext cx="7437437" cy="820738"/>
          </a:xfrm>
        </p:spPr>
        <p:txBody>
          <a:bodyPr/>
          <a:lstStyle/>
          <a:p>
            <a:r>
              <a:rPr lang="en-GB" dirty="0" smtClean="0"/>
              <a:t>Superphosphate Plants</a:t>
            </a:r>
            <a:endParaRPr lang="en-NZ" dirty="0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00063" y="1428750"/>
            <a:ext cx="6276975" cy="4622800"/>
            <a:chOff x="1991" y="1117"/>
            <a:chExt cx="3954" cy="2912"/>
          </a:xfrm>
        </p:grpSpPr>
        <p:graphicFrame>
          <p:nvGraphicFramePr>
            <p:cNvPr id="1026" name="Object 2"/>
            <p:cNvGraphicFramePr>
              <a:graphicFrameLocks noChangeAspect="1"/>
            </p:cNvGraphicFramePr>
            <p:nvPr/>
          </p:nvGraphicFramePr>
          <p:xfrm>
            <a:off x="1991" y="1117"/>
            <a:ext cx="2631" cy="28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4" name="CorelDRAW" r:id="rId3" imgW="6805800" imgH="7288560" progId="">
                    <p:embed/>
                  </p:oleObj>
                </mc:Choice>
                <mc:Fallback>
                  <p:oleObj name="CorelDRAW" r:id="rId3" imgW="6805800" imgH="72885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91" y="1117"/>
                          <a:ext cx="2631" cy="280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5" name="Oval 5"/>
            <p:cNvSpPr>
              <a:spLocks noChangeArrowheads="1"/>
            </p:cNvSpPr>
            <p:nvPr/>
          </p:nvSpPr>
          <p:spPr bwMode="auto">
            <a:xfrm>
              <a:off x="4224" y="201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1036" name="Text Box 6"/>
            <p:cNvSpPr txBox="1">
              <a:spLocks noChangeArrowheads="1"/>
            </p:cNvSpPr>
            <p:nvPr/>
          </p:nvSpPr>
          <p:spPr bwMode="auto">
            <a:xfrm>
              <a:off x="5321" y="2152"/>
              <a:ext cx="62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600" b="1">
                  <a:solidFill>
                    <a:srgbClr val="002060"/>
                  </a:solidFill>
                </a:rPr>
                <a:t>Awatoto</a:t>
              </a:r>
              <a:endParaRPr lang="en-NZ" sz="1600" b="1">
                <a:solidFill>
                  <a:srgbClr val="002060"/>
                </a:solidFill>
              </a:endParaRPr>
            </a:p>
          </p:txBody>
        </p:sp>
        <p:sp>
          <p:nvSpPr>
            <p:cNvPr id="1037" name="Oval 7"/>
            <p:cNvSpPr>
              <a:spLocks noChangeArrowheads="1"/>
            </p:cNvSpPr>
            <p:nvPr/>
          </p:nvSpPr>
          <p:spPr bwMode="auto">
            <a:xfrm>
              <a:off x="3360" y="29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1038" name="Text Box 8"/>
            <p:cNvSpPr txBox="1">
              <a:spLocks noChangeArrowheads="1"/>
            </p:cNvSpPr>
            <p:nvPr/>
          </p:nvSpPr>
          <p:spPr bwMode="auto">
            <a:xfrm>
              <a:off x="2126" y="2287"/>
              <a:ext cx="65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600" b="1" dirty="0" err="1">
                  <a:solidFill>
                    <a:srgbClr val="002060"/>
                  </a:solidFill>
                </a:rPr>
                <a:t>Hornby</a:t>
              </a:r>
              <a:endParaRPr lang="en-NZ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1039" name="Oval 9"/>
            <p:cNvSpPr>
              <a:spLocks noChangeArrowheads="1"/>
            </p:cNvSpPr>
            <p:nvPr/>
          </p:nvSpPr>
          <p:spPr bwMode="auto">
            <a:xfrm>
              <a:off x="2880" y="345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1040" name="Text Box 10"/>
            <p:cNvSpPr txBox="1">
              <a:spLocks noChangeArrowheads="1"/>
            </p:cNvSpPr>
            <p:nvPr/>
          </p:nvSpPr>
          <p:spPr bwMode="auto">
            <a:xfrm>
              <a:off x="4331" y="3817"/>
              <a:ext cx="112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600" b="1" dirty="0" err="1">
                  <a:solidFill>
                    <a:srgbClr val="002060"/>
                  </a:solidFill>
                </a:rPr>
                <a:t>Ravensbourne</a:t>
              </a:r>
              <a:endParaRPr lang="en-NZ" sz="16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1029" name="Picture 11" descr="Awatoto Aeria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1268413"/>
            <a:ext cx="2808288" cy="1808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031" name="Straight Arrow Connector 27"/>
          <p:cNvCxnSpPr>
            <a:cxnSpLocks noChangeShapeType="1"/>
            <a:endCxn id="1037" idx="0"/>
          </p:cNvCxnSpPr>
          <p:nvPr/>
        </p:nvCxnSpPr>
        <p:spPr bwMode="auto">
          <a:xfrm>
            <a:off x="1500188" y="3500438"/>
            <a:ext cx="1211262" cy="879475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032" name="Straight Arrow Connector 29"/>
          <p:cNvCxnSpPr>
            <a:cxnSpLocks noChangeShapeType="1"/>
            <a:stCxn id="1040" idx="1"/>
            <a:endCxn id="1039" idx="5"/>
          </p:cNvCxnSpPr>
          <p:nvPr/>
        </p:nvCxnSpPr>
        <p:spPr bwMode="auto">
          <a:xfrm rot="10800000">
            <a:off x="1976392" y="5206955"/>
            <a:ext cx="2238420" cy="676321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033" name="Straight Arrow Connector 31"/>
          <p:cNvCxnSpPr>
            <a:cxnSpLocks noChangeShapeType="1"/>
            <a:stCxn id="1036" idx="1"/>
          </p:cNvCxnSpPr>
          <p:nvPr/>
        </p:nvCxnSpPr>
        <p:spPr bwMode="auto">
          <a:xfrm rot="10800000">
            <a:off x="4143375" y="2928938"/>
            <a:ext cx="1643063" cy="311150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pic>
        <p:nvPicPr>
          <p:cNvPr id="17" name="Picture 2" descr="G:\Scanned pictures\Works\Ravensbourne - Aug 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329100"/>
            <a:ext cx="2555776" cy="1916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484784"/>
            <a:ext cx="2270943" cy="1700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8312231"/>
      </p:ext>
    </p:extLst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168275" y="0"/>
            <a:ext cx="9312275" cy="6858000"/>
            <a:chOff x="29" y="0"/>
            <a:chExt cx="5866" cy="4320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29" y="0"/>
              <a:ext cx="5866" cy="4320"/>
            </a:xfrm>
            <a:prstGeom prst="rect">
              <a:avLst/>
            </a:prstGeom>
            <a:gradFill rotWithShape="0">
              <a:gsLst>
                <a:gs pos="0">
                  <a:srgbClr val="0066CC"/>
                </a:gs>
                <a:gs pos="100000">
                  <a:srgbClr val="66CCFF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lnSpc>
                  <a:spcPct val="85000"/>
                </a:lnSpc>
                <a:spcBef>
                  <a:spcPct val="50000"/>
                </a:spcBef>
              </a:pPr>
              <a:endParaRPr lang="en-US" sz="2400" dirty="0">
                <a:latin typeface="Times New Roman" pitchFamily="18" charset="0"/>
              </a:endParaRPr>
            </a:p>
          </p:txBody>
        </p:sp>
        <p:graphicFrame>
          <p:nvGraphicFramePr>
            <p:cNvPr id="1026" name="Object 2"/>
            <p:cNvGraphicFramePr>
              <a:graphicFrameLocks noChangeAspect="1"/>
            </p:cNvGraphicFramePr>
            <p:nvPr/>
          </p:nvGraphicFramePr>
          <p:xfrm>
            <a:off x="703" y="0"/>
            <a:ext cx="3873" cy="41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6" name="CorelDRAW" r:id="rId3" imgW="6805879" imgH="7288682" progId="">
                    <p:embed/>
                  </p:oleObj>
                </mc:Choice>
                <mc:Fallback>
                  <p:oleObj name="CorelDRAW" r:id="rId3" imgW="6805879" imgH="7288682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3" y="0"/>
                          <a:ext cx="3873" cy="41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3" name="Freeform 5"/>
            <p:cNvSpPr>
              <a:spLocks/>
            </p:cNvSpPr>
            <p:nvPr/>
          </p:nvSpPr>
          <p:spPr bwMode="auto">
            <a:xfrm>
              <a:off x="3082" y="208"/>
              <a:ext cx="339" cy="251"/>
            </a:xfrm>
            <a:custGeom>
              <a:avLst/>
              <a:gdLst>
                <a:gd name="T0" fmla="*/ 104 w 344"/>
                <a:gd name="T1" fmla="*/ 155 h 256"/>
                <a:gd name="T2" fmla="*/ 241 w 344"/>
                <a:gd name="T3" fmla="*/ 124 h 256"/>
                <a:gd name="T4" fmla="*/ 104 w 344"/>
                <a:gd name="T5" fmla="*/ 8 h 256"/>
                <a:gd name="T6" fmla="*/ 8 w 344"/>
                <a:gd name="T7" fmla="*/ 96 h 256"/>
                <a:gd name="T8" fmla="*/ 104 w 344"/>
                <a:gd name="T9" fmla="*/ 155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4"/>
                <a:gd name="T16" fmla="*/ 0 h 256"/>
                <a:gd name="T17" fmla="*/ 344 w 344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4" h="256">
                  <a:moveTo>
                    <a:pt x="152" y="248"/>
                  </a:moveTo>
                  <a:cubicBezTo>
                    <a:pt x="208" y="256"/>
                    <a:pt x="344" y="240"/>
                    <a:pt x="344" y="200"/>
                  </a:cubicBezTo>
                  <a:cubicBezTo>
                    <a:pt x="344" y="160"/>
                    <a:pt x="208" y="16"/>
                    <a:pt x="152" y="8"/>
                  </a:cubicBezTo>
                  <a:cubicBezTo>
                    <a:pt x="96" y="0"/>
                    <a:pt x="0" y="112"/>
                    <a:pt x="8" y="152"/>
                  </a:cubicBezTo>
                  <a:cubicBezTo>
                    <a:pt x="16" y="192"/>
                    <a:pt x="96" y="240"/>
                    <a:pt x="152" y="248"/>
                  </a:cubicBezTo>
                  <a:close/>
                </a:path>
              </a:pathLst>
            </a:custGeom>
            <a:noFill/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34" name="Freeform 6"/>
            <p:cNvSpPr>
              <a:spLocks/>
            </p:cNvSpPr>
            <p:nvPr/>
          </p:nvSpPr>
          <p:spPr bwMode="auto">
            <a:xfrm>
              <a:off x="3180" y="533"/>
              <a:ext cx="1537" cy="914"/>
            </a:xfrm>
            <a:custGeom>
              <a:avLst/>
              <a:gdLst>
                <a:gd name="T0" fmla="*/ 223 w 1568"/>
                <a:gd name="T1" fmla="*/ 149 h 936"/>
                <a:gd name="T2" fmla="*/ 371 w 1568"/>
                <a:gd name="T3" fmla="*/ 123 h 936"/>
                <a:gd name="T4" fmla="*/ 312 w 1568"/>
                <a:gd name="T5" fmla="*/ 21 h 936"/>
                <a:gd name="T6" fmla="*/ 461 w 1568"/>
                <a:gd name="T7" fmla="*/ 204 h 936"/>
                <a:gd name="T8" fmla="*/ 817 w 1568"/>
                <a:gd name="T9" fmla="*/ 258 h 936"/>
                <a:gd name="T10" fmla="*/ 967 w 1568"/>
                <a:gd name="T11" fmla="*/ 229 h 936"/>
                <a:gd name="T12" fmla="*/ 847 w 1568"/>
                <a:gd name="T13" fmla="*/ 393 h 936"/>
                <a:gd name="T14" fmla="*/ 343 w 1568"/>
                <a:gd name="T15" fmla="*/ 421 h 936"/>
                <a:gd name="T16" fmla="*/ 223 w 1568"/>
                <a:gd name="T17" fmla="*/ 502 h 936"/>
                <a:gd name="T18" fmla="*/ 164 w 1568"/>
                <a:gd name="T19" fmla="*/ 529 h 936"/>
                <a:gd name="T20" fmla="*/ 24 w 1568"/>
                <a:gd name="T21" fmla="*/ 502 h 936"/>
                <a:gd name="T22" fmla="*/ 73 w 1568"/>
                <a:gd name="T23" fmla="*/ 421 h 936"/>
                <a:gd name="T24" fmla="*/ 194 w 1568"/>
                <a:gd name="T25" fmla="*/ 393 h 936"/>
                <a:gd name="T26" fmla="*/ 223 w 1568"/>
                <a:gd name="T27" fmla="*/ 149 h 9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68"/>
                <a:gd name="T43" fmla="*/ 0 h 936"/>
                <a:gd name="T44" fmla="*/ 1568 w 1568"/>
                <a:gd name="T45" fmla="*/ 936 h 9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68" h="936">
                  <a:moveTo>
                    <a:pt x="360" y="264"/>
                  </a:moveTo>
                  <a:cubicBezTo>
                    <a:pt x="408" y="184"/>
                    <a:pt x="576" y="256"/>
                    <a:pt x="600" y="216"/>
                  </a:cubicBezTo>
                  <a:cubicBezTo>
                    <a:pt x="624" y="176"/>
                    <a:pt x="480" y="0"/>
                    <a:pt x="504" y="24"/>
                  </a:cubicBezTo>
                  <a:cubicBezTo>
                    <a:pt x="528" y="48"/>
                    <a:pt x="608" y="288"/>
                    <a:pt x="744" y="360"/>
                  </a:cubicBezTo>
                  <a:cubicBezTo>
                    <a:pt x="880" y="432"/>
                    <a:pt x="1184" y="448"/>
                    <a:pt x="1320" y="456"/>
                  </a:cubicBezTo>
                  <a:cubicBezTo>
                    <a:pt x="1456" y="464"/>
                    <a:pt x="1552" y="368"/>
                    <a:pt x="1560" y="408"/>
                  </a:cubicBezTo>
                  <a:cubicBezTo>
                    <a:pt x="1568" y="448"/>
                    <a:pt x="1536" y="640"/>
                    <a:pt x="1368" y="696"/>
                  </a:cubicBezTo>
                  <a:cubicBezTo>
                    <a:pt x="1200" y="752"/>
                    <a:pt x="720" y="712"/>
                    <a:pt x="552" y="744"/>
                  </a:cubicBezTo>
                  <a:cubicBezTo>
                    <a:pt x="384" y="776"/>
                    <a:pt x="408" y="856"/>
                    <a:pt x="360" y="888"/>
                  </a:cubicBezTo>
                  <a:cubicBezTo>
                    <a:pt x="312" y="920"/>
                    <a:pt x="320" y="936"/>
                    <a:pt x="264" y="936"/>
                  </a:cubicBezTo>
                  <a:cubicBezTo>
                    <a:pt x="208" y="936"/>
                    <a:pt x="48" y="920"/>
                    <a:pt x="24" y="888"/>
                  </a:cubicBezTo>
                  <a:cubicBezTo>
                    <a:pt x="0" y="856"/>
                    <a:pt x="72" y="776"/>
                    <a:pt x="120" y="744"/>
                  </a:cubicBezTo>
                  <a:cubicBezTo>
                    <a:pt x="168" y="712"/>
                    <a:pt x="272" y="776"/>
                    <a:pt x="312" y="696"/>
                  </a:cubicBezTo>
                  <a:cubicBezTo>
                    <a:pt x="352" y="616"/>
                    <a:pt x="312" y="344"/>
                    <a:pt x="360" y="264"/>
                  </a:cubicBezTo>
                  <a:close/>
                </a:path>
              </a:pathLst>
            </a:custGeom>
            <a:noFill/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35" name="Freeform 7"/>
            <p:cNvSpPr>
              <a:spLocks/>
            </p:cNvSpPr>
            <p:nvPr/>
          </p:nvSpPr>
          <p:spPr bwMode="auto">
            <a:xfrm>
              <a:off x="3665" y="1173"/>
              <a:ext cx="943" cy="397"/>
            </a:xfrm>
            <a:custGeom>
              <a:avLst/>
              <a:gdLst>
                <a:gd name="T0" fmla="*/ 78 w 960"/>
                <a:gd name="T1" fmla="*/ 39 h 408"/>
                <a:gd name="T2" fmla="*/ 360 w 960"/>
                <a:gd name="T3" fmla="*/ 39 h 408"/>
                <a:gd name="T4" fmla="*/ 485 w 960"/>
                <a:gd name="T5" fmla="*/ 18 h 408"/>
                <a:gd name="T6" fmla="*/ 610 w 960"/>
                <a:gd name="T7" fmla="*/ 18 h 408"/>
                <a:gd name="T8" fmla="*/ 579 w 960"/>
                <a:gd name="T9" fmla="*/ 87 h 408"/>
                <a:gd name="T10" fmla="*/ 547 w 960"/>
                <a:gd name="T11" fmla="*/ 39 h 408"/>
                <a:gd name="T12" fmla="*/ 391 w 960"/>
                <a:gd name="T13" fmla="*/ 62 h 408"/>
                <a:gd name="T14" fmla="*/ 422 w 960"/>
                <a:gd name="T15" fmla="*/ 162 h 408"/>
                <a:gd name="T16" fmla="*/ 360 w 960"/>
                <a:gd name="T17" fmla="*/ 212 h 408"/>
                <a:gd name="T18" fmla="*/ 173 w 960"/>
                <a:gd name="T19" fmla="*/ 162 h 408"/>
                <a:gd name="T20" fmla="*/ 24 w 960"/>
                <a:gd name="T21" fmla="*/ 39 h 408"/>
                <a:gd name="T22" fmla="*/ 78 w 960"/>
                <a:gd name="T23" fmla="*/ 39 h 40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60"/>
                <a:gd name="T37" fmla="*/ 0 h 408"/>
                <a:gd name="T38" fmla="*/ 960 w 960"/>
                <a:gd name="T39" fmla="*/ 408 h 40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60" h="408">
                  <a:moveTo>
                    <a:pt x="120" y="72"/>
                  </a:moveTo>
                  <a:cubicBezTo>
                    <a:pt x="208" y="72"/>
                    <a:pt x="448" y="80"/>
                    <a:pt x="552" y="72"/>
                  </a:cubicBezTo>
                  <a:cubicBezTo>
                    <a:pt x="656" y="64"/>
                    <a:pt x="680" y="32"/>
                    <a:pt x="744" y="24"/>
                  </a:cubicBezTo>
                  <a:cubicBezTo>
                    <a:pt x="808" y="16"/>
                    <a:pt x="912" y="0"/>
                    <a:pt x="936" y="24"/>
                  </a:cubicBezTo>
                  <a:cubicBezTo>
                    <a:pt x="960" y="48"/>
                    <a:pt x="904" y="160"/>
                    <a:pt x="888" y="168"/>
                  </a:cubicBezTo>
                  <a:cubicBezTo>
                    <a:pt x="872" y="176"/>
                    <a:pt x="888" y="80"/>
                    <a:pt x="840" y="72"/>
                  </a:cubicBezTo>
                  <a:cubicBezTo>
                    <a:pt x="792" y="64"/>
                    <a:pt x="632" y="80"/>
                    <a:pt x="600" y="120"/>
                  </a:cubicBezTo>
                  <a:cubicBezTo>
                    <a:pt x="568" y="160"/>
                    <a:pt x="656" y="264"/>
                    <a:pt x="648" y="312"/>
                  </a:cubicBezTo>
                  <a:cubicBezTo>
                    <a:pt x="640" y="360"/>
                    <a:pt x="616" y="408"/>
                    <a:pt x="552" y="408"/>
                  </a:cubicBezTo>
                  <a:cubicBezTo>
                    <a:pt x="488" y="408"/>
                    <a:pt x="352" y="368"/>
                    <a:pt x="264" y="312"/>
                  </a:cubicBezTo>
                  <a:cubicBezTo>
                    <a:pt x="176" y="256"/>
                    <a:pt x="48" y="112"/>
                    <a:pt x="24" y="72"/>
                  </a:cubicBezTo>
                  <a:cubicBezTo>
                    <a:pt x="0" y="32"/>
                    <a:pt x="32" y="72"/>
                    <a:pt x="120" y="72"/>
                  </a:cubicBezTo>
                  <a:close/>
                </a:path>
              </a:pathLst>
            </a:custGeom>
            <a:noFill/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36" name="Freeform 8"/>
            <p:cNvSpPr>
              <a:spLocks/>
            </p:cNvSpPr>
            <p:nvPr/>
          </p:nvSpPr>
          <p:spPr bwMode="auto">
            <a:xfrm>
              <a:off x="3478" y="1289"/>
              <a:ext cx="840" cy="741"/>
            </a:xfrm>
            <a:custGeom>
              <a:avLst/>
              <a:gdLst>
                <a:gd name="T0" fmla="*/ 489 w 856"/>
                <a:gd name="T1" fmla="*/ 196 h 760"/>
                <a:gd name="T2" fmla="*/ 489 w 856"/>
                <a:gd name="T3" fmla="*/ 222 h 760"/>
                <a:gd name="T4" fmla="*/ 428 w 856"/>
                <a:gd name="T5" fmla="*/ 248 h 760"/>
                <a:gd name="T6" fmla="*/ 397 w 856"/>
                <a:gd name="T7" fmla="*/ 301 h 760"/>
                <a:gd name="T8" fmla="*/ 366 w 856"/>
                <a:gd name="T9" fmla="*/ 326 h 760"/>
                <a:gd name="T10" fmla="*/ 215 w 856"/>
                <a:gd name="T11" fmla="*/ 326 h 760"/>
                <a:gd name="T12" fmla="*/ 183 w 856"/>
                <a:gd name="T13" fmla="*/ 405 h 760"/>
                <a:gd name="T14" fmla="*/ 154 w 856"/>
                <a:gd name="T15" fmla="*/ 379 h 760"/>
                <a:gd name="T16" fmla="*/ 154 w 856"/>
                <a:gd name="T17" fmla="*/ 405 h 760"/>
                <a:gd name="T18" fmla="*/ 92 w 856"/>
                <a:gd name="T19" fmla="*/ 379 h 760"/>
                <a:gd name="T20" fmla="*/ 123 w 856"/>
                <a:gd name="T21" fmla="*/ 326 h 760"/>
                <a:gd name="T22" fmla="*/ 154 w 856"/>
                <a:gd name="T23" fmla="*/ 274 h 760"/>
                <a:gd name="T24" fmla="*/ 183 w 856"/>
                <a:gd name="T25" fmla="*/ 196 h 760"/>
                <a:gd name="T26" fmla="*/ 154 w 856"/>
                <a:gd name="T27" fmla="*/ 170 h 760"/>
                <a:gd name="T28" fmla="*/ 92 w 856"/>
                <a:gd name="T29" fmla="*/ 144 h 760"/>
                <a:gd name="T30" fmla="*/ 64 w 856"/>
                <a:gd name="T31" fmla="*/ 144 h 760"/>
                <a:gd name="T32" fmla="*/ 0 w 856"/>
                <a:gd name="T33" fmla="*/ 119 h 760"/>
                <a:gd name="T34" fmla="*/ 64 w 856"/>
                <a:gd name="T35" fmla="*/ 119 h 760"/>
                <a:gd name="T36" fmla="*/ 154 w 856"/>
                <a:gd name="T37" fmla="*/ 20 h 760"/>
                <a:gd name="T38" fmla="*/ 489 w 856"/>
                <a:gd name="T39" fmla="*/ 196 h 76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56"/>
                <a:gd name="T61" fmla="*/ 0 h 760"/>
                <a:gd name="T62" fmla="*/ 856 w 856"/>
                <a:gd name="T63" fmla="*/ 760 h 76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56" h="760">
                  <a:moveTo>
                    <a:pt x="768" y="360"/>
                  </a:moveTo>
                  <a:cubicBezTo>
                    <a:pt x="856" y="424"/>
                    <a:pt x="784" y="392"/>
                    <a:pt x="768" y="408"/>
                  </a:cubicBezTo>
                  <a:cubicBezTo>
                    <a:pt x="752" y="424"/>
                    <a:pt x="696" y="432"/>
                    <a:pt x="672" y="456"/>
                  </a:cubicBezTo>
                  <a:cubicBezTo>
                    <a:pt x="648" y="480"/>
                    <a:pt x="640" y="528"/>
                    <a:pt x="624" y="552"/>
                  </a:cubicBezTo>
                  <a:cubicBezTo>
                    <a:pt x="608" y="576"/>
                    <a:pt x="624" y="592"/>
                    <a:pt x="576" y="600"/>
                  </a:cubicBezTo>
                  <a:cubicBezTo>
                    <a:pt x="528" y="608"/>
                    <a:pt x="384" y="576"/>
                    <a:pt x="336" y="600"/>
                  </a:cubicBezTo>
                  <a:cubicBezTo>
                    <a:pt x="288" y="624"/>
                    <a:pt x="304" y="728"/>
                    <a:pt x="288" y="744"/>
                  </a:cubicBezTo>
                  <a:cubicBezTo>
                    <a:pt x="272" y="760"/>
                    <a:pt x="248" y="696"/>
                    <a:pt x="240" y="696"/>
                  </a:cubicBezTo>
                  <a:cubicBezTo>
                    <a:pt x="232" y="696"/>
                    <a:pt x="256" y="744"/>
                    <a:pt x="240" y="744"/>
                  </a:cubicBezTo>
                  <a:cubicBezTo>
                    <a:pt x="224" y="744"/>
                    <a:pt x="152" y="720"/>
                    <a:pt x="144" y="696"/>
                  </a:cubicBezTo>
                  <a:cubicBezTo>
                    <a:pt x="136" y="672"/>
                    <a:pt x="176" y="632"/>
                    <a:pt x="192" y="600"/>
                  </a:cubicBezTo>
                  <a:cubicBezTo>
                    <a:pt x="208" y="568"/>
                    <a:pt x="224" y="544"/>
                    <a:pt x="240" y="504"/>
                  </a:cubicBezTo>
                  <a:cubicBezTo>
                    <a:pt x="256" y="464"/>
                    <a:pt x="288" y="392"/>
                    <a:pt x="288" y="360"/>
                  </a:cubicBezTo>
                  <a:cubicBezTo>
                    <a:pt x="288" y="328"/>
                    <a:pt x="264" y="328"/>
                    <a:pt x="240" y="312"/>
                  </a:cubicBezTo>
                  <a:cubicBezTo>
                    <a:pt x="216" y="296"/>
                    <a:pt x="168" y="272"/>
                    <a:pt x="144" y="264"/>
                  </a:cubicBezTo>
                  <a:cubicBezTo>
                    <a:pt x="120" y="256"/>
                    <a:pt x="120" y="272"/>
                    <a:pt x="96" y="264"/>
                  </a:cubicBezTo>
                  <a:cubicBezTo>
                    <a:pt x="72" y="256"/>
                    <a:pt x="0" y="224"/>
                    <a:pt x="0" y="216"/>
                  </a:cubicBezTo>
                  <a:cubicBezTo>
                    <a:pt x="0" y="208"/>
                    <a:pt x="56" y="248"/>
                    <a:pt x="96" y="216"/>
                  </a:cubicBezTo>
                  <a:cubicBezTo>
                    <a:pt x="136" y="184"/>
                    <a:pt x="128" y="0"/>
                    <a:pt x="240" y="24"/>
                  </a:cubicBezTo>
                  <a:cubicBezTo>
                    <a:pt x="352" y="48"/>
                    <a:pt x="680" y="296"/>
                    <a:pt x="768" y="360"/>
                  </a:cubicBezTo>
                  <a:close/>
                </a:path>
              </a:pathLst>
            </a:custGeom>
            <a:noFill/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37" name="Freeform 9"/>
            <p:cNvSpPr>
              <a:spLocks/>
            </p:cNvSpPr>
            <p:nvPr/>
          </p:nvSpPr>
          <p:spPr bwMode="auto">
            <a:xfrm>
              <a:off x="2495" y="1969"/>
              <a:ext cx="943" cy="382"/>
            </a:xfrm>
            <a:custGeom>
              <a:avLst/>
              <a:gdLst>
                <a:gd name="T0" fmla="*/ 349 w 960"/>
                <a:gd name="T1" fmla="*/ 19 h 392"/>
                <a:gd name="T2" fmla="*/ 287 w 960"/>
                <a:gd name="T3" fmla="*/ 19 h 392"/>
                <a:gd name="T4" fmla="*/ 131 w 960"/>
                <a:gd name="T5" fmla="*/ 91 h 392"/>
                <a:gd name="T6" fmla="*/ 70 w 960"/>
                <a:gd name="T7" fmla="*/ 142 h 392"/>
                <a:gd name="T8" fmla="*/ 536 w 960"/>
                <a:gd name="T9" fmla="*/ 195 h 392"/>
                <a:gd name="T10" fmla="*/ 600 w 960"/>
                <a:gd name="T11" fmla="*/ 41 h 392"/>
                <a:gd name="T12" fmla="*/ 411 w 960"/>
                <a:gd name="T13" fmla="*/ 41 h 392"/>
                <a:gd name="T14" fmla="*/ 349 w 960"/>
                <a:gd name="T15" fmla="*/ 41 h 392"/>
                <a:gd name="T16" fmla="*/ 349 w 960"/>
                <a:gd name="T17" fmla="*/ 19 h 3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60"/>
                <a:gd name="T28" fmla="*/ 0 h 392"/>
                <a:gd name="T29" fmla="*/ 960 w 960"/>
                <a:gd name="T30" fmla="*/ 392 h 39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60" h="392">
                  <a:moveTo>
                    <a:pt x="536" y="24"/>
                  </a:moveTo>
                  <a:cubicBezTo>
                    <a:pt x="520" y="16"/>
                    <a:pt x="496" y="0"/>
                    <a:pt x="440" y="24"/>
                  </a:cubicBezTo>
                  <a:cubicBezTo>
                    <a:pt x="384" y="48"/>
                    <a:pt x="256" y="128"/>
                    <a:pt x="200" y="168"/>
                  </a:cubicBezTo>
                  <a:cubicBezTo>
                    <a:pt x="144" y="208"/>
                    <a:pt x="0" y="232"/>
                    <a:pt x="104" y="264"/>
                  </a:cubicBezTo>
                  <a:cubicBezTo>
                    <a:pt x="208" y="296"/>
                    <a:pt x="688" y="392"/>
                    <a:pt x="824" y="360"/>
                  </a:cubicBezTo>
                  <a:cubicBezTo>
                    <a:pt x="960" y="328"/>
                    <a:pt x="952" y="120"/>
                    <a:pt x="920" y="72"/>
                  </a:cubicBezTo>
                  <a:cubicBezTo>
                    <a:pt x="888" y="24"/>
                    <a:pt x="696" y="72"/>
                    <a:pt x="632" y="72"/>
                  </a:cubicBezTo>
                  <a:cubicBezTo>
                    <a:pt x="568" y="72"/>
                    <a:pt x="552" y="80"/>
                    <a:pt x="536" y="72"/>
                  </a:cubicBezTo>
                  <a:cubicBezTo>
                    <a:pt x="520" y="64"/>
                    <a:pt x="552" y="32"/>
                    <a:pt x="536" y="24"/>
                  </a:cubicBezTo>
                  <a:close/>
                </a:path>
              </a:pathLst>
            </a:custGeom>
            <a:noFill/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38" name="Freeform 10"/>
            <p:cNvSpPr>
              <a:spLocks/>
            </p:cNvSpPr>
            <p:nvPr/>
          </p:nvSpPr>
          <p:spPr bwMode="auto">
            <a:xfrm>
              <a:off x="1279" y="3304"/>
              <a:ext cx="762" cy="479"/>
            </a:xfrm>
            <a:custGeom>
              <a:avLst/>
              <a:gdLst>
                <a:gd name="T0" fmla="*/ 340 w 744"/>
                <a:gd name="T1" fmla="*/ 4575 h 432"/>
                <a:gd name="T2" fmla="*/ 81 w 744"/>
                <a:gd name="T3" fmla="*/ 4011 h 432"/>
                <a:gd name="T4" fmla="*/ 81 w 744"/>
                <a:gd name="T5" fmla="*/ 1150 h 432"/>
                <a:gd name="T6" fmla="*/ 597 w 744"/>
                <a:gd name="T7" fmla="*/ 0 h 432"/>
                <a:gd name="T8" fmla="*/ 1278 w 744"/>
                <a:gd name="T9" fmla="*/ 1150 h 432"/>
                <a:gd name="T10" fmla="*/ 851 w 744"/>
                <a:gd name="T11" fmla="*/ 4575 h 432"/>
                <a:gd name="T12" fmla="*/ 340 w 744"/>
                <a:gd name="T13" fmla="*/ 4575 h 4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44"/>
                <a:gd name="T22" fmla="*/ 0 h 432"/>
                <a:gd name="T23" fmla="*/ 744 w 744"/>
                <a:gd name="T24" fmla="*/ 432 h 4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44" h="432">
                  <a:moveTo>
                    <a:pt x="192" y="384"/>
                  </a:moveTo>
                  <a:cubicBezTo>
                    <a:pt x="120" y="376"/>
                    <a:pt x="72" y="384"/>
                    <a:pt x="48" y="336"/>
                  </a:cubicBezTo>
                  <a:cubicBezTo>
                    <a:pt x="24" y="288"/>
                    <a:pt x="0" y="152"/>
                    <a:pt x="48" y="96"/>
                  </a:cubicBezTo>
                  <a:cubicBezTo>
                    <a:pt x="96" y="40"/>
                    <a:pt x="224" y="0"/>
                    <a:pt x="336" y="0"/>
                  </a:cubicBezTo>
                  <a:cubicBezTo>
                    <a:pt x="448" y="0"/>
                    <a:pt x="696" y="32"/>
                    <a:pt x="720" y="96"/>
                  </a:cubicBezTo>
                  <a:cubicBezTo>
                    <a:pt x="744" y="160"/>
                    <a:pt x="568" y="336"/>
                    <a:pt x="480" y="384"/>
                  </a:cubicBezTo>
                  <a:cubicBezTo>
                    <a:pt x="392" y="432"/>
                    <a:pt x="264" y="392"/>
                    <a:pt x="192" y="384"/>
                  </a:cubicBezTo>
                  <a:close/>
                </a:path>
              </a:pathLst>
            </a:custGeom>
            <a:noFill/>
            <a:ln w="101600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39" name="Oval 11"/>
            <p:cNvSpPr>
              <a:spLocks noChangeArrowheads="1"/>
            </p:cNvSpPr>
            <p:nvPr/>
          </p:nvSpPr>
          <p:spPr bwMode="auto">
            <a:xfrm>
              <a:off x="4050" y="1260"/>
              <a:ext cx="95" cy="94"/>
            </a:xfrm>
            <a:prstGeom prst="ellipse">
              <a:avLst/>
            </a:prstGeom>
            <a:solidFill>
              <a:schemeClr val="accent1"/>
            </a:solidFill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40" name="Text Box 12"/>
            <p:cNvSpPr txBox="1">
              <a:spLocks noChangeArrowheads="1"/>
            </p:cNvSpPr>
            <p:nvPr/>
          </p:nvSpPr>
          <p:spPr bwMode="auto">
            <a:xfrm>
              <a:off x="4095" y="1305"/>
              <a:ext cx="836" cy="250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GB" sz="2000" dirty="0"/>
                <a:t>Websters</a:t>
              </a:r>
            </a:p>
          </p:txBody>
        </p:sp>
        <p:sp>
          <p:nvSpPr>
            <p:cNvPr id="1041" name="Oval 13"/>
            <p:cNvSpPr>
              <a:spLocks noChangeArrowheads="1"/>
            </p:cNvSpPr>
            <p:nvPr/>
          </p:nvSpPr>
          <p:spPr bwMode="auto">
            <a:xfrm>
              <a:off x="3690" y="1575"/>
              <a:ext cx="93" cy="94"/>
            </a:xfrm>
            <a:prstGeom prst="ellipse">
              <a:avLst/>
            </a:prstGeom>
            <a:solidFill>
              <a:schemeClr val="accent1"/>
            </a:solidFill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42" name="Text Box 14"/>
            <p:cNvSpPr txBox="1">
              <a:spLocks noChangeArrowheads="1"/>
            </p:cNvSpPr>
            <p:nvPr/>
          </p:nvSpPr>
          <p:spPr bwMode="auto">
            <a:xfrm>
              <a:off x="3780" y="1530"/>
              <a:ext cx="747" cy="250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GB" sz="2000" dirty="0"/>
                <a:t>Brown’s</a:t>
              </a:r>
            </a:p>
          </p:txBody>
        </p:sp>
        <p:sp>
          <p:nvSpPr>
            <p:cNvPr id="1043" name="Oval 15"/>
            <p:cNvSpPr>
              <a:spLocks noChangeArrowheads="1"/>
            </p:cNvSpPr>
            <p:nvPr/>
          </p:nvSpPr>
          <p:spPr bwMode="auto">
            <a:xfrm>
              <a:off x="3171" y="371"/>
              <a:ext cx="95" cy="96"/>
            </a:xfrm>
            <a:prstGeom prst="ellipse">
              <a:avLst/>
            </a:prstGeom>
            <a:solidFill>
              <a:schemeClr val="accent1"/>
            </a:solidFill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44" name="Text Box 16"/>
            <p:cNvSpPr txBox="1">
              <a:spLocks noChangeArrowheads="1"/>
            </p:cNvSpPr>
            <p:nvPr/>
          </p:nvSpPr>
          <p:spPr bwMode="auto">
            <a:xfrm>
              <a:off x="2115" y="360"/>
              <a:ext cx="853" cy="250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GB" sz="2000" dirty="0"/>
                <a:t>Greenleaf</a:t>
              </a:r>
            </a:p>
          </p:txBody>
        </p:sp>
        <p:sp>
          <p:nvSpPr>
            <p:cNvPr id="1045" name="Oval 17"/>
            <p:cNvSpPr>
              <a:spLocks noChangeArrowheads="1"/>
            </p:cNvSpPr>
            <p:nvPr/>
          </p:nvSpPr>
          <p:spPr bwMode="auto">
            <a:xfrm>
              <a:off x="2745" y="1935"/>
              <a:ext cx="94" cy="95"/>
            </a:xfrm>
            <a:prstGeom prst="ellipse">
              <a:avLst/>
            </a:prstGeom>
            <a:solidFill>
              <a:schemeClr val="accent1"/>
            </a:solidFill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46" name="Text Box 18"/>
            <p:cNvSpPr txBox="1">
              <a:spLocks noChangeArrowheads="1"/>
            </p:cNvSpPr>
            <p:nvPr/>
          </p:nvSpPr>
          <p:spPr bwMode="auto">
            <a:xfrm>
              <a:off x="2066" y="1844"/>
              <a:ext cx="674" cy="252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GB" sz="2000" dirty="0"/>
                <a:t>Ngarua</a:t>
              </a:r>
            </a:p>
          </p:txBody>
        </p:sp>
        <p:sp>
          <p:nvSpPr>
            <p:cNvPr id="1047" name="Oval 19"/>
            <p:cNvSpPr>
              <a:spLocks noChangeArrowheads="1"/>
            </p:cNvSpPr>
            <p:nvPr/>
          </p:nvSpPr>
          <p:spPr bwMode="auto">
            <a:xfrm>
              <a:off x="1429" y="3475"/>
              <a:ext cx="96" cy="96"/>
            </a:xfrm>
            <a:prstGeom prst="ellipse">
              <a:avLst/>
            </a:prstGeom>
            <a:solidFill>
              <a:schemeClr val="accent1"/>
            </a:solidFill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48" name="Text Box 20"/>
            <p:cNvSpPr txBox="1">
              <a:spLocks noChangeArrowheads="1"/>
            </p:cNvSpPr>
            <p:nvPr/>
          </p:nvSpPr>
          <p:spPr bwMode="auto">
            <a:xfrm>
              <a:off x="810" y="3375"/>
              <a:ext cx="624" cy="250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en-GB" sz="2000" dirty="0"/>
                <a:t>Dipton</a:t>
              </a:r>
            </a:p>
          </p:txBody>
        </p:sp>
        <p:sp>
          <p:nvSpPr>
            <p:cNvPr id="1049" name="Freeform 23"/>
            <p:cNvSpPr>
              <a:spLocks/>
            </p:cNvSpPr>
            <p:nvPr/>
          </p:nvSpPr>
          <p:spPr bwMode="auto">
            <a:xfrm>
              <a:off x="2653" y="2568"/>
              <a:ext cx="431" cy="401"/>
            </a:xfrm>
            <a:custGeom>
              <a:avLst/>
              <a:gdLst>
                <a:gd name="T0" fmla="*/ 33750 w 352"/>
                <a:gd name="T1" fmla="*/ 180777 h 282"/>
                <a:gd name="T2" fmla="*/ 28997 w 352"/>
                <a:gd name="T3" fmla="*/ 180777 h 282"/>
                <a:gd name="T4" fmla="*/ 25911 w 352"/>
                <a:gd name="T5" fmla="*/ 146250 h 282"/>
                <a:gd name="T6" fmla="*/ 24356 w 352"/>
                <a:gd name="T7" fmla="*/ 124390 h 282"/>
                <a:gd name="T8" fmla="*/ 11451 w 352"/>
                <a:gd name="T9" fmla="*/ 124390 h 282"/>
                <a:gd name="T10" fmla="*/ 5690 w 352"/>
                <a:gd name="T11" fmla="*/ 464996 h 282"/>
                <a:gd name="T12" fmla="*/ 1123 w 352"/>
                <a:gd name="T13" fmla="*/ 1061070 h 282"/>
                <a:gd name="T14" fmla="*/ 1123 w 352"/>
                <a:gd name="T15" fmla="*/ 1304559 h 282"/>
                <a:gd name="T16" fmla="*/ 4161 w 352"/>
                <a:gd name="T17" fmla="*/ 1247724 h 282"/>
                <a:gd name="T18" fmla="*/ 19653 w 352"/>
                <a:gd name="T19" fmla="*/ 1005435 h 282"/>
                <a:gd name="T20" fmla="*/ 27564 w 352"/>
                <a:gd name="T21" fmla="*/ 909764 h 282"/>
                <a:gd name="T22" fmla="*/ 30621 w 352"/>
                <a:gd name="T23" fmla="*/ 874160 h 282"/>
                <a:gd name="T24" fmla="*/ 35673 w 352"/>
                <a:gd name="T25" fmla="*/ 1005435 h 282"/>
                <a:gd name="T26" fmla="*/ 40341 w 352"/>
                <a:gd name="T27" fmla="*/ 1021267 h 282"/>
                <a:gd name="T28" fmla="*/ 44469 w 352"/>
                <a:gd name="T29" fmla="*/ 909764 h 282"/>
                <a:gd name="T30" fmla="*/ 39828 w 352"/>
                <a:gd name="T31" fmla="*/ 740414 h 282"/>
                <a:gd name="T32" fmla="*/ 36723 w 352"/>
                <a:gd name="T33" fmla="*/ 707064 h 282"/>
                <a:gd name="T34" fmla="*/ 35199 w 352"/>
                <a:gd name="T35" fmla="*/ 685472 h 282"/>
                <a:gd name="T36" fmla="*/ 33750 w 352"/>
                <a:gd name="T37" fmla="*/ 388078 h 282"/>
                <a:gd name="T38" fmla="*/ 33750 w 352"/>
                <a:gd name="T39" fmla="*/ 180777 h 28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2"/>
                <a:gd name="T61" fmla="*/ 0 h 282"/>
                <a:gd name="T62" fmla="*/ 352 w 352"/>
                <a:gd name="T63" fmla="*/ 282 h 28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2" h="282">
                  <a:moveTo>
                    <a:pt x="261" y="39"/>
                  </a:moveTo>
                  <a:cubicBezTo>
                    <a:pt x="241" y="44"/>
                    <a:pt x="247" y="45"/>
                    <a:pt x="225" y="39"/>
                  </a:cubicBezTo>
                  <a:cubicBezTo>
                    <a:pt x="217" y="37"/>
                    <a:pt x="209" y="34"/>
                    <a:pt x="201" y="31"/>
                  </a:cubicBezTo>
                  <a:cubicBezTo>
                    <a:pt x="197" y="30"/>
                    <a:pt x="189" y="27"/>
                    <a:pt x="189" y="27"/>
                  </a:cubicBezTo>
                  <a:cubicBezTo>
                    <a:pt x="156" y="0"/>
                    <a:pt x="126" y="15"/>
                    <a:pt x="89" y="27"/>
                  </a:cubicBezTo>
                  <a:cubicBezTo>
                    <a:pt x="73" y="51"/>
                    <a:pt x="61" y="75"/>
                    <a:pt x="45" y="99"/>
                  </a:cubicBezTo>
                  <a:cubicBezTo>
                    <a:pt x="42" y="145"/>
                    <a:pt x="35" y="188"/>
                    <a:pt x="9" y="227"/>
                  </a:cubicBezTo>
                  <a:cubicBezTo>
                    <a:pt x="8" y="231"/>
                    <a:pt x="0" y="270"/>
                    <a:pt x="9" y="279"/>
                  </a:cubicBezTo>
                  <a:cubicBezTo>
                    <a:pt x="12" y="282"/>
                    <a:pt x="33" y="267"/>
                    <a:pt x="33" y="267"/>
                  </a:cubicBezTo>
                  <a:cubicBezTo>
                    <a:pt x="73" y="249"/>
                    <a:pt x="113" y="233"/>
                    <a:pt x="153" y="215"/>
                  </a:cubicBezTo>
                  <a:cubicBezTo>
                    <a:pt x="172" y="207"/>
                    <a:pt x="193" y="202"/>
                    <a:pt x="213" y="195"/>
                  </a:cubicBezTo>
                  <a:cubicBezTo>
                    <a:pt x="221" y="192"/>
                    <a:pt x="237" y="187"/>
                    <a:pt x="237" y="187"/>
                  </a:cubicBezTo>
                  <a:cubicBezTo>
                    <a:pt x="264" y="194"/>
                    <a:pt x="249" y="187"/>
                    <a:pt x="277" y="215"/>
                  </a:cubicBezTo>
                  <a:cubicBezTo>
                    <a:pt x="286" y="224"/>
                    <a:pt x="301" y="218"/>
                    <a:pt x="313" y="219"/>
                  </a:cubicBezTo>
                  <a:cubicBezTo>
                    <a:pt x="335" y="214"/>
                    <a:pt x="327" y="207"/>
                    <a:pt x="345" y="195"/>
                  </a:cubicBezTo>
                  <a:cubicBezTo>
                    <a:pt x="352" y="173"/>
                    <a:pt x="327" y="164"/>
                    <a:pt x="309" y="159"/>
                  </a:cubicBezTo>
                  <a:cubicBezTo>
                    <a:pt x="301" y="157"/>
                    <a:pt x="293" y="154"/>
                    <a:pt x="285" y="151"/>
                  </a:cubicBezTo>
                  <a:cubicBezTo>
                    <a:pt x="281" y="150"/>
                    <a:pt x="273" y="147"/>
                    <a:pt x="273" y="147"/>
                  </a:cubicBezTo>
                  <a:cubicBezTo>
                    <a:pt x="288" y="125"/>
                    <a:pt x="282" y="97"/>
                    <a:pt x="261" y="83"/>
                  </a:cubicBezTo>
                  <a:cubicBezTo>
                    <a:pt x="253" y="59"/>
                    <a:pt x="251" y="60"/>
                    <a:pt x="261" y="39"/>
                  </a:cubicBez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NZ" dirty="0"/>
            </a:p>
          </p:txBody>
        </p:sp>
        <p:sp>
          <p:nvSpPr>
            <p:cNvPr id="1050" name="Text Box 24"/>
            <p:cNvSpPr txBox="1">
              <a:spLocks noChangeArrowheads="1"/>
            </p:cNvSpPr>
            <p:nvPr/>
          </p:nvSpPr>
          <p:spPr bwMode="auto">
            <a:xfrm>
              <a:off x="1665" y="2385"/>
              <a:ext cx="986" cy="250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GB" sz="2000" dirty="0"/>
                <a:t>White Rock</a:t>
              </a: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2610" y="2475"/>
              <a:ext cx="95" cy="95"/>
            </a:xfrm>
            <a:prstGeom prst="ellipse">
              <a:avLst/>
            </a:prstGeom>
            <a:solidFill>
              <a:schemeClr val="accent1"/>
            </a:solidFill>
            <a:ln w="101600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52" name="Text Box 28"/>
            <p:cNvSpPr txBox="1">
              <a:spLocks noChangeArrowheads="1"/>
            </p:cNvSpPr>
            <p:nvPr/>
          </p:nvSpPr>
          <p:spPr bwMode="auto">
            <a:xfrm>
              <a:off x="1485" y="2700"/>
              <a:ext cx="853" cy="250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GB" sz="2000" dirty="0"/>
                <a:t>Geraldine</a:t>
              </a:r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3420" y="990"/>
              <a:ext cx="95" cy="94"/>
            </a:xfrm>
            <a:prstGeom prst="ellipse">
              <a:avLst/>
            </a:prstGeom>
            <a:solidFill>
              <a:schemeClr val="accent1"/>
            </a:solidFill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54" name="Text Box 30"/>
            <p:cNvSpPr txBox="1">
              <a:spLocks noChangeArrowheads="1"/>
            </p:cNvSpPr>
            <p:nvPr/>
          </p:nvSpPr>
          <p:spPr bwMode="auto">
            <a:xfrm>
              <a:off x="3510" y="1035"/>
              <a:ext cx="802" cy="252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en-GB" sz="2000" dirty="0"/>
                <a:t>Supreme</a:t>
              </a:r>
            </a:p>
          </p:txBody>
        </p:sp>
        <p:sp>
          <p:nvSpPr>
            <p:cNvPr id="1055" name="Text Box 32"/>
            <p:cNvSpPr txBox="1">
              <a:spLocks noChangeArrowheads="1"/>
            </p:cNvSpPr>
            <p:nvPr/>
          </p:nvSpPr>
          <p:spPr bwMode="auto">
            <a:xfrm>
              <a:off x="3489" y="2200"/>
              <a:ext cx="116" cy="250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endParaRPr lang="en-US" sz="2000" dirty="0">
                <a:solidFill>
                  <a:srgbClr val="FF6600"/>
                </a:solidFill>
              </a:endParaRPr>
            </a:p>
          </p:txBody>
        </p:sp>
        <p:sp>
          <p:nvSpPr>
            <p:cNvPr id="1056" name="Text Box 33"/>
            <p:cNvSpPr txBox="1">
              <a:spLocks noChangeArrowheads="1"/>
            </p:cNvSpPr>
            <p:nvPr/>
          </p:nvSpPr>
          <p:spPr bwMode="auto">
            <a:xfrm>
              <a:off x="2520" y="720"/>
              <a:ext cx="880" cy="250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GB" sz="2000" dirty="0"/>
                <a:t>Waikaretu</a:t>
              </a:r>
            </a:p>
          </p:txBody>
        </p:sp>
        <p:sp>
          <p:nvSpPr>
            <p:cNvPr id="1057" name="Oval 34"/>
            <p:cNvSpPr>
              <a:spLocks noChangeArrowheads="1"/>
            </p:cNvSpPr>
            <p:nvPr/>
          </p:nvSpPr>
          <p:spPr bwMode="auto">
            <a:xfrm>
              <a:off x="3375" y="855"/>
              <a:ext cx="96" cy="94"/>
            </a:xfrm>
            <a:prstGeom prst="ellipse">
              <a:avLst/>
            </a:prstGeom>
            <a:solidFill>
              <a:schemeClr val="accent1"/>
            </a:solidFill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58" name="Text Box 35"/>
            <p:cNvSpPr txBox="1">
              <a:spLocks noChangeArrowheads="1"/>
            </p:cNvSpPr>
            <p:nvPr/>
          </p:nvSpPr>
          <p:spPr bwMode="auto">
            <a:xfrm>
              <a:off x="1440" y="2115"/>
              <a:ext cx="809" cy="250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GB" sz="2000" dirty="0"/>
                <a:t>Westport</a:t>
              </a:r>
            </a:p>
          </p:txBody>
        </p:sp>
        <p:sp>
          <p:nvSpPr>
            <p:cNvPr id="1059" name="AutoShape 36"/>
            <p:cNvSpPr>
              <a:spLocks noChangeArrowheads="1"/>
            </p:cNvSpPr>
            <p:nvPr/>
          </p:nvSpPr>
          <p:spPr bwMode="auto">
            <a:xfrm>
              <a:off x="2479" y="2240"/>
              <a:ext cx="108" cy="213"/>
            </a:xfrm>
            <a:prstGeom prst="flowChartTerminator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60" name="Freeform 37"/>
            <p:cNvSpPr>
              <a:spLocks/>
            </p:cNvSpPr>
            <p:nvPr/>
          </p:nvSpPr>
          <p:spPr bwMode="auto">
            <a:xfrm>
              <a:off x="2264" y="2187"/>
              <a:ext cx="323" cy="320"/>
            </a:xfrm>
            <a:custGeom>
              <a:avLst/>
              <a:gdLst>
                <a:gd name="T0" fmla="*/ 1351490 w 223"/>
                <a:gd name="T1" fmla="*/ 0 h 264"/>
                <a:gd name="T2" fmla="*/ 1311561 w 223"/>
                <a:gd name="T3" fmla="*/ 17633 h 264"/>
                <a:gd name="T4" fmla="*/ 1264420 w 223"/>
                <a:gd name="T5" fmla="*/ 20068 h 264"/>
                <a:gd name="T6" fmla="*/ 348959 w 223"/>
                <a:gd name="T7" fmla="*/ 24325 h 264"/>
                <a:gd name="T8" fmla="*/ 0 w 223"/>
                <a:gd name="T9" fmla="*/ 26752 h 264"/>
                <a:gd name="T10" fmla="*/ 305173 w 223"/>
                <a:gd name="T11" fmla="*/ 23668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3"/>
                <a:gd name="T19" fmla="*/ 0 h 264"/>
                <a:gd name="T20" fmla="*/ 223 w 223"/>
                <a:gd name="T21" fmla="*/ 264 h 2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3" h="264">
                  <a:moveTo>
                    <a:pt x="186" y="0"/>
                  </a:moveTo>
                  <a:cubicBezTo>
                    <a:pt x="223" y="55"/>
                    <a:pt x="201" y="117"/>
                    <a:pt x="180" y="174"/>
                  </a:cubicBezTo>
                  <a:cubicBezTo>
                    <a:pt x="177" y="182"/>
                    <a:pt x="179" y="191"/>
                    <a:pt x="174" y="198"/>
                  </a:cubicBezTo>
                  <a:cubicBezTo>
                    <a:pt x="160" y="218"/>
                    <a:pt x="76" y="233"/>
                    <a:pt x="48" y="240"/>
                  </a:cubicBezTo>
                  <a:cubicBezTo>
                    <a:pt x="33" y="250"/>
                    <a:pt x="12" y="252"/>
                    <a:pt x="0" y="264"/>
                  </a:cubicBezTo>
                  <a:lnTo>
                    <a:pt x="42" y="23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en-NZ" dirty="0"/>
            </a:p>
          </p:txBody>
        </p:sp>
        <p:sp>
          <p:nvSpPr>
            <p:cNvPr id="1061" name="Oval 38"/>
            <p:cNvSpPr>
              <a:spLocks noChangeArrowheads="1"/>
            </p:cNvSpPr>
            <p:nvPr/>
          </p:nvSpPr>
          <p:spPr bwMode="auto">
            <a:xfrm>
              <a:off x="2250" y="2205"/>
              <a:ext cx="94" cy="94"/>
            </a:xfrm>
            <a:prstGeom prst="ellipse">
              <a:avLst/>
            </a:prstGeom>
            <a:solidFill>
              <a:schemeClr val="accent1"/>
            </a:solidFill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62" name="Oval 13"/>
            <p:cNvSpPr>
              <a:spLocks noChangeArrowheads="1"/>
            </p:cNvSpPr>
            <p:nvPr/>
          </p:nvSpPr>
          <p:spPr bwMode="auto">
            <a:xfrm>
              <a:off x="3285" y="1395"/>
              <a:ext cx="93" cy="94"/>
            </a:xfrm>
            <a:prstGeom prst="ellipse">
              <a:avLst/>
            </a:prstGeom>
            <a:solidFill>
              <a:schemeClr val="accent1"/>
            </a:solidFill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63" name="Text Box 14"/>
            <p:cNvSpPr txBox="1">
              <a:spLocks noChangeArrowheads="1"/>
            </p:cNvSpPr>
            <p:nvPr/>
          </p:nvSpPr>
          <p:spPr bwMode="auto">
            <a:xfrm>
              <a:off x="2025" y="1305"/>
              <a:ext cx="1048" cy="252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GB" sz="2000" dirty="0"/>
                <a:t>Windy Point</a:t>
              </a:r>
            </a:p>
          </p:txBody>
        </p:sp>
        <p:sp>
          <p:nvSpPr>
            <p:cNvPr id="1064" name="Text Box 12"/>
            <p:cNvSpPr txBox="1">
              <a:spLocks noChangeArrowheads="1"/>
            </p:cNvSpPr>
            <p:nvPr/>
          </p:nvSpPr>
          <p:spPr bwMode="auto">
            <a:xfrm>
              <a:off x="4455" y="765"/>
              <a:ext cx="898" cy="252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GB" sz="2000" dirty="0"/>
                <a:t>East Cape</a:t>
              </a:r>
            </a:p>
          </p:txBody>
        </p:sp>
        <p:sp>
          <p:nvSpPr>
            <p:cNvPr id="1065" name="Oval 34"/>
            <p:cNvSpPr>
              <a:spLocks noChangeArrowheads="1"/>
            </p:cNvSpPr>
            <p:nvPr/>
          </p:nvSpPr>
          <p:spPr bwMode="auto">
            <a:xfrm>
              <a:off x="4365" y="855"/>
              <a:ext cx="96" cy="94"/>
            </a:xfrm>
            <a:prstGeom prst="ellipse">
              <a:avLst/>
            </a:prstGeom>
            <a:solidFill>
              <a:schemeClr val="accent1"/>
            </a:solidFill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66" name="Oval 34"/>
            <p:cNvSpPr>
              <a:spLocks noChangeArrowheads="1"/>
            </p:cNvSpPr>
            <p:nvPr/>
          </p:nvSpPr>
          <p:spPr bwMode="auto">
            <a:xfrm>
              <a:off x="2970" y="405"/>
              <a:ext cx="96" cy="94"/>
            </a:xfrm>
            <a:prstGeom prst="ellipse">
              <a:avLst/>
            </a:prstGeom>
            <a:solidFill>
              <a:schemeClr val="accent1"/>
            </a:solidFill>
            <a:ln w="1016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NZ" dirty="0"/>
            </a:p>
          </p:txBody>
        </p:sp>
        <p:sp>
          <p:nvSpPr>
            <p:cNvPr id="1067" name="Text Box 12"/>
            <p:cNvSpPr txBox="1">
              <a:spLocks noChangeArrowheads="1"/>
            </p:cNvSpPr>
            <p:nvPr/>
          </p:nvSpPr>
          <p:spPr bwMode="auto">
            <a:xfrm>
              <a:off x="3240" y="315"/>
              <a:ext cx="675" cy="252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r>
                <a:rPr lang="en-GB" sz="2000" dirty="0"/>
                <a:t>Mata </a:t>
              </a:r>
            </a:p>
          </p:txBody>
        </p:sp>
        <p:sp>
          <p:nvSpPr>
            <p:cNvPr id="1068" name="Text Box 12"/>
            <p:cNvSpPr txBox="1">
              <a:spLocks noChangeArrowheads="1"/>
            </p:cNvSpPr>
            <p:nvPr/>
          </p:nvSpPr>
          <p:spPr bwMode="auto">
            <a:xfrm>
              <a:off x="3780" y="315"/>
              <a:ext cx="1170" cy="252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endParaRPr lang="en-US" sz="2000" dirty="0"/>
            </a:p>
          </p:txBody>
        </p:sp>
        <p:sp>
          <p:nvSpPr>
            <p:cNvPr id="1069" name="Text Box 33"/>
            <p:cNvSpPr txBox="1">
              <a:spLocks noChangeArrowheads="1"/>
            </p:cNvSpPr>
            <p:nvPr/>
          </p:nvSpPr>
          <p:spPr bwMode="auto">
            <a:xfrm>
              <a:off x="2593" y="944"/>
              <a:ext cx="733" cy="252"/>
            </a:xfrm>
            <a:prstGeom prst="rect">
              <a:avLst/>
            </a:prstGeom>
            <a:noFill/>
            <a:ln w="1016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GB" sz="2000" dirty="0"/>
                <a:t>Te Pahu</a:t>
              </a:r>
            </a:p>
          </p:txBody>
        </p:sp>
      </p:grpSp>
      <p:sp>
        <p:nvSpPr>
          <p:cNvPr id="1028" name="Text Box 39"/>
          <p:cNvSpPr txBox="1">
            <a:spLocks noChangeArrowheads="1"/>
          </p:cNvSpPr>
          <p:nvPr/>
        </p:nvSpPr>
        <p:spPr bwMode="auto">
          <a:xfrm>
            <a:off x="0" y="1214438"/>
            <a:ext cx="43195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>
                <a:solidFill>
                  <a:schemeClr val="bg1"/>
                </a:solidFill>
              </a:rPr>
              <a:t>Lime Quarries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29" name="Oval 40"/>
          <p:cNvSpPr>
            <a:spLocks noChangeArrowheads="1"/>
          </p:cNvSpPr>
          <p:nvPr/>
        </p:nvSpPr>
        <p:spPr bwMode="auto">
          <a:xfrm>
            <a:off x="3419475" y="4437063"/>
            <a:ext cx="150813" cy="150812"/>
          </a:xfrm>
          <a:prstGeom prst="ellipse">
            <a:avLst/>
          </a:prstGeom>
          <a:solidFill>
            <a:schemeClr val="accent1"/>
          </a:solidFill>
          <a:ln w="101600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NZ" dirty="0"/>
          </a:p>
        </p:txBody>
      </p:sp>
      <p:sp>
        <p:nvSpPr>
          <p:cNvPr id="1030" name="TextBox 52"/>
          <p:cNvSpPr txBox="1">
            <a:spLocks noChangeArrowheads="1"/>
          </p:cNvSpPr>
          <p:nvPr/>
        </p:nvSpPr>
        <p:spPr bwMode="auto">
          <a:xfrm rot="842645">
            <a:off x="4962214" y="4457270"/>
            <a:ext cx="37279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Largest  aglime provider in    New Zealand</a:t>
            </a:r>
            <a:endParaRPr lang="en-NZ" sz="2400" dirty="0">
              <a:solidFill>
                <a:srgbClr val="FF0000"/>
              </a:solidFill>
            </a:endParaRPr>
          </a:p>
        </p:txBody>
      </p:sp>
      <p:sp>
        <p:nvSpPr>
          <p:cNvPr id="1031" name="Oval 29"/>
          <p:cNvSpPr>
            <a:spLocks noChangeArrowheads="1"/>
          </p:cNvSpPr>
          <p:nvPr/>
        </p:nvSpPr>
        <p:spPr bwMode="auto">
          <a:xfrm>
            <a:off x="5214938" y="1785938"/>
            <a:ext cx="150812" cy="149225"/>
          </a:xfrm>
          <a:prstGeom prst="ellipse">
            <a:avLst/>
          </a:prstGeom>
          <a:solidFill>
            <a:schemeClr val="accent1"/>
          </a:solidFill>
          <a:ln w="101600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NZ" dirty="0"/>
          </a:p>
        </p:txBody>
      </p:sp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7" y="5085184"/>
            <a:ext cx="1953568" cy="1524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8" name="Straight Arrow Connector 47"/>
          <p:cNvCxnSpPr>
            <a:endCxn id="1047" idx="5"/>
          </p:cNvCxnSpPr>
          <p:nvPr/>
        </p:nvCxnSpPr>
        <p:spPr bwMode="auto">
          <a:xfrm rot="10800000">
            <a:off x="2184308" y="5646646"/>
            <a:ext cx="1811629" cy="8661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634883" name="Object 3"/>
          <p:cNvGraphicFramePr>
            <a:graphicFrameLocks noChangeAspect="1"/>
          </p:cNvGraphicFramePr>
          <p:nvPr/>
        </p:nvGraphicFramePr>
        <p:xfrm>
          <a:off x="0" y="2348880"/>
          <a:ext cx="1991119" cy="1500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Photo Editor Photo" r:id="rId6" imgW="9802593" imgH="7020905" progId="">
                  <p:embed/>
                </p:oleObj>
              </mc:Choice>
              <mc:Fallback>
                <p:oleObj name="Photo Editor Photo" r:id="rId6" imgW="9802593" imgH="702090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348880"/>
                        <a:ext cx="1991119" cy="15007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Arrow Connector 49"/>
          <p:cNvCxnSpPr/>
          <p:nvPr/>
        </p:nvCxnSpPr>
        <p:spPr bwMode="auto">
          <a:xfrm>
            <a:off x="1979712" y="3861048"/>
            <a:ext cx="1584176" cy="64807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56" name="Picture 3" descr="G:\Scanned pictures\Lime\Supreme\MVC-289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1" y="2924944"/>
            <a:ext cx="2016224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7" name="Straight Arrow Connector 56"/>
          <p:cNvCxnSpPr>
            <a:endCxn id="1031" idx="4"/>
          </p:cNvCxnSpPr>
          <p:nvPr/>
        </p:nvCxnSpPr>
        <p:spPr bwMode="auto">
          <a:xfrm rot="10800000">
            <a:off x="5290344" y="1935164"/>
            <a:ext cx="2522016" cy="98978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3580351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9138" name="Picture 2" descr="C:\Users\jad\AppData\Local\Microsoft\Windows\Temporary Internet Files\Content.Outlook\AYAZTE3P\Stores map_2013_smallerversion_pp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storesnetwor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5130800"/>
            <a:ext cx="1163637" cy="172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404813"/>
            <a:ext cx="43926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 sz="4000">
              <a:solidFill>
                <a:srgbClr val="008000"/>
              </a:solidFill>
              <a:latin typeface="Optimum" pitchFamily="2" charset="0"/>
            </a:endParaRPr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214313" y="142875"/>
            <a:ext cx="3000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B050"/>
                </a:solidFill>
              </a:rPr>
              <a:t>Store Network</a:t>
            </a:r>
            <a:endParaRPr lang="en-NZ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766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8758</TotalTime>
  <Words>538</Words>
  <Application>Microsoft Office PowerPoint</Application>
  <PresentationFormat>On-screen Show (4:3)</PresentationFormat>
  <Paragraphs>130</Paragraphs>
  <Slides>22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Default Design</vt:lpstr>
      <vt:lpstr>CorelDRAW</vt:lpstr>
      <vt:lpstr>Photo Editor Photo</vt:lpstr>
      <vt:lpstr>    </vt:lpstr>
      <vt:lpstr>Contact </vt:lpstr>
      <vt:lpstr>Ravensdown Limited </vt:lpstr>
      <vt:lpstr>Fertiliser Sales  </vt:lpstr>
      <vt:lpstr>Revenue  </vt:lpstr>
      <vt:lpstr>Total Equity  </vt:lpstr>
      <vt:lpstr>Superphosphate Plants</vt:lpstr>
      <vt:lpstr>PowerPoint Presentation</vt:lpstr>
      <vt:lpstr>PowerPoint Presentation</vt:lpstr>
      <vt:lpstr>PowerPoint Presentation</vt:lpstr>
      <vt:lpstr>Aero Works </vt:lpstr>
      <vt:lpstr>Ground Spreading</vt:lpstr>
      <vt:lpstr>RSS History and Background</vt:lpstr>
      <vt:lpstr>RSS Primary Trades</vt:lpstr>
      <vt:lpstr>Cargoes carried from 2011 – 2019</vt:lpstr>
      <vt:lpstr>RSS Annual Turnovers</vt:lpstr>
      <vt:lpstr>Bunker Suppliers/Brokers </vt:lpstr>
      <vt:lpstr>Bankers </vt:lpstr>
      <vt:lpstr>P and I Club </vt:lpstr>
      <vt:lpstr>Safeguarding the Product and the Client. Unpriced added value.</vt:lpstr>
      <vt:lpstr>RSS Growth and Future</vt:lpstr>
      <vt:lpstr>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</dc:title>
  <dc:creator>Office Worker</dc:creator>
  <cp:lastModifiedBy>Max Langham</cp:lastModifiedBy>
  <cp:revision>138</cp:revision>
  <cp:lastPrinted>2018-05-28T04:10:49Z</cp:lastPrinted>
  <dcterms:modified xsi:type="dcterms:W3CDTF">2019-11-12T02:49:43Z</dcterms:modified>
</cp:coreProperties>
</file>